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1"/>
  </p:notesMasterIdLst>
  <p:sldIdLst>
    <p:sldId id="256" r:id="rId5"/>
    <p:sldId id="265" r:id="rId6"/>
    <p:sldId id="845" r:id="rId7"/>
    <p:sldId id="267" r:id="rId8"/>
    <p:sldId id="260" r:id="rId9"/>
    <p:sldId id="286" r:id="rId10"/>
    <p:sldId id="846" r:id="rId11"/>
    <p:sldId id="844" r:id="rId12"/>
    <p:sldId id="849" r:id="rId13"/>
    <p:sldId id="851" r:id="rId14"/>
    <p:sldId id="850" r:id="rId15"/>
    <p:sldId id="853" r:id="rId16"/>
    <p:sldId id="852" r:id="rId17"/>
    <p:sldId id="854" r:id="rId18"/>
    <p:sldId id="848" r:id="rId19"/>
    <p:sldId id="285" r:id="rId20"/>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5" roundtripDataSignature="AMtx7mj98Q7ILxVEBs3+cF49z8Q+pyLWU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Bolton" initials="SB" lastIdx="9" clrIdx="0">
    <p:extLst>
      <p:ext uri="{19B8F6BF-5375-455C-9EA6-DF929625EA0E}">
        <p15:presenceInfo xmlns:p15="http://schemas.microsoft.com/office/powerpoint/2012/main" userId="S::sbolton@wooster.edu::a3e1f731-5b74-4de6-b35f-622848ff706e" providerId="AD"/>
      </p:ext>
    </p:extLst>
  </p:cmAuthor>
  <p:cmAuthor id="2" name="Christa Craven" initials="CC" lastIdx="1" clrIdx="1">
    <p:extLst>
      <p:ext uri="{19B8F6BF-5375-455C-9EA6-DF929625EA0E}">
        <p15:presenceInfo xmlns:p15="http://schemas.microsoft.com/office/powerpoint/2012/main" userId="S::ccraven@wooster.edu::9129172e-3d73-4580-8134-33c7aa83f4ba" providerId="AD"/>
      </p:ext>
    </p:extLst>
  </p:cmAuthor>
  <p:cmAuthor id="3" name="Ivonne M. García" initials="IMG" lastIdx="1" clrIdx="2">
    <p:extLst>
      <p:ext uri="{19B8F6BF-5375-455C-9EA6-DF929625EA0E}">
        <p15:presenceInfo xmlns:p15="http://schemas.microsoft.com/office/powerpoint/2012/main" userId="S::igarcia@wooster.edu::18084788-0726-471e-8123-bd0204f2ec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277B98-4255-410A-B4AF-9C39091AAB19}" v="34" dt="2019-10-23T21:04:43.168"/>
    <p1510:client id="{70311D1C-872E-4B07-AB74-31FB3FB343E2}" v="52" dt="2019-10-22T23:00:08.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6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51"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45" Type="http://customschemas.google.com/relationships/presentationmetadata" Target="metadata"/><Relationship Id="rId5" Type="http://schemas.openxmlformats.org/officeDocument/2006/relationships/slide" Target="slides/slide1.xml"/><Relationship Id="rId15" Type="http://schemas.openxmlformats.org/officeDocument/2006/relationships/slide" Target="slides/slide11.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4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5" name="Google Shape;75;p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76" name="Google Shape;76;p2: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be77cefbb_1_3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be77cefbb_1_31: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156" name="Google Shape;156;g5be77cefbb_1_31: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5be77cefbb_1_1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5be77cefbb_1_19: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172" name="Google Shape;172;g5be77cefbb_1_19: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9:notes"/>
          <p:cNvSpPr txBox="1">
            <a:spLocks noGrp="1"/>
          </p:cNvSpPr>
          <p:nvPr>
            <p:ph type="body" idx="1"/>
          </p:nvPr>
        </p:nvSpPr>
        <p:spPr>
          <a:xfrm>
            <a:off x="701040" y="4473892"/>
            <a:ext cx="5608320" cy="3660458"/>
          </a:xfrm>
          <a:prstGeom prst="rect">
            <a:avLst/>
          </a:prstGeom>
        </p:spPr>
        <p:txBody>
          <a:bodyPr spcFirstLastPara="1" wrap="square" lIns="93162" tIns="46568" rIns="93162" bIns="46568" anchor="t" anchorCtr="0">
            <a:noAutofit/>
          </a:bodyPr>
          <a:lstStyle/>
          <a:p>
            <a:pPr marL="0" indent="0"/>
            <a:endParaRPr/>
          </a:p>
        </p:txBody>
      </p:sp>
      <p:sp>
        <p:nvSpPr>
          <p:cNvPr id="105" name="Google Shape;105;p4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123: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p12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endParaRPr/>
          </a:p>
        </p:txBody>
      </p:sp>
      <p:sp>
        <p:nvSpPr>
          <p:cNvPr id="307" name="Google Shape;307;p123: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Slide">
  <p:cSld name="Cover Slide">
    <p:spTree>
      <p:nvGrpSpPr>
        <p:cNvPr id="1" name="Shape 17"/>
        <p:cNvGrpSpPr/>
        <p:nvPr/>
      </p:nvGrpSpPr>
      <p:grpSpPr>
        <a:xfrm>
          <a:off x="0" y="0"/>
          <a:ext cx="0" cy="0"/>
          <a:chOff x="0" y="0"/>
          <a:chExt cx="0" cy="0"/>
        </a:xfrm>
      </p:grpSpPr>
      <p:sp>
        <p:nvSpPr>
          <p:cNvPr id="18" name="Google Shape;18;p127"/>
          <p:cNvSpPr/>
          <p:nvPr/>
        </p:nvSpPr>
        <p:spPr>
          <a:xfrm>
            <a:off x="-76200" y="0"/>
            <a:ext cx="9220200" cy="685800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9" name="Google Shape;19;p127" descr="C:\Users\user\AppData\Local\Temp\FrontCoverFooter.GIF"/>
          <p:cNvPicPr preferRelativeResize="0"/>
          <p:nvPr/>
        </p:nvPicPr>
        <p:blipFill rotWithShape="1">
          <a:blip r:embed="rId2">
            <a:alphaModFix/>
          </a:blip>
          <a:srcRect/>
          <a:stretch/>
        </p:blipFill>
        <p:spPr>
          <a:xfrm>
            <a:off x="-76200" y="6687845"/>
            <a:ext cx="9220200" cy="171078"/>
          </a:xfrm>
          <a:prstGeom prst="rect">
            <a:avLst/>
          </a:prstGeom>
          <a:noFill/>
          <a:ln>
            <a:noFill/>
          </a:ln>
        </p:spPr>
      </p:pic>
      <p:pic>
        <p:nvPicPr>
          <p:cNvPr id="20" name="Google Shape;20;p127" descr="C:\Users\User\Downloads\CoverSlideLogoWhite.GIF"/>
          <p:cNvPicPr preferRelativeResize="0"/>
          <p:nvPr/>
        </p:nvPicPr>
        <p:blipFill rotWithShape="1">
          <a:blip r:embed="rId3">
            <a:alphaModFix/>
          </a:blip>
          <a:srcRect/>
          <a:stretch/>
        </p:blipFill>
        <p:spPr>
          <a:xfrm>
            <a:off x="-52280" y="661169"/>
            <a:ext cx="9172360" cy="5535662"/>
          </a:xfrm>
          <a:prstGeom prst="rect">
            <a:avLst/>
          </a:prstGeom>
          <a:noFill/>
          <a:ln>
            <a:noFill/>
          </a:ln>
        </p:spPr>
      </p:pic>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 Cover Slide">
  <p:cSld name="Back Cover Slide">
    <p:spTree>
      <p:nvGrpSpPr>
        <p:cNvPr id="1" name="Shape 69"/>
        <p:cNvGrpSpPr/>
        <p:nvPr/>
      </p:nvGrpSpPr>
      <p:grpSpPr>
        <a:xfrm>
          <a:off x="0" y="0"/>
          <a:ext cx="0" cy="0"/>
          <a:chOff x="0" y="0"/>
          <a:chExt cx="0" cy="0"/>
        </a:xfrm>
      </p:grpSpPr>
      <p:sp>
        <p:nvSpPr>
          <p:cNvPr id="70" name="Google Shape;70;p139"/>
          <p:cNvSpPr/>
          <p:nvPr/>
        </p:nvSpPr>
        <p:spPr>
          <a:xfrm>
            <a:off x="-76200" y="0"/>
            <a:ext cx="9220200" cy="6858000"/>
          </a:xfrm>
          <a:prstGeom prst="rect">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rial"/>
              <a:ea typeface="Arial"/>
              <a:cs typeface="Arial"/>
              <a:sym typeface="Arial"/>
            </a:endParaRPr>
          </a:p>
        </p:txBody>
      </p:sp>
      <p:pic>
        <p:nvPicPr>
          <p:cNvPr id="71" name="Google Shape;71;p139" descr="C:\Users\User\Downloads\BackCoverLogoWhite.GIF"/>
          <p:cNvPicPr preferRelativeResize="0"/>
          <p:nvPr/>
        </p:nvPicPr>
        <p:blipFill rotWithShape="1">
          <a:blip r:embed="rId2">
            <a:alphaModFix/>
          </a:blip>
          <a:srcRect/>
          <a:stretch/>
        </p:blipFill>
        <p:spPr>
          <a:xfrm>
            <a:off x="2462212" y="2176462"/>
            <a:ext cx="4143375" cy="2505075"/>
          </a:xfrm>
          <a:prstGeom prst="rect">
            <a:avLst/>
          </a:prstGeom>
          <a:noFill/>
          <a:ln>
            <a:noFill/>
          </a:ln>
        </p:spPr>
      </p:pic>
      <p:pic>
        <p:nvPicPr>
          <p:cNvPr id="72" name="Google Shape;72;p139" descr="C:\Users\user\AppData\Local\Temp\FrontCoverFooter.GIF"/>
          <p:cNvPicPr preferRelativeResize="0"/>
          <p:nvPr/>
        </p:nvPicPr>
        <p:blipFill rotWithShape="1">
          <a:blip r:embed="rId3">
            <a:alphaModFix/>
          </a:blip>
          <a:srcRect/>
          <a:stretch/>
        </p:blipFill>
        <p:spPr>
          <a:xfrm>
            <a:off x="-76199" y="6705600"/>
            <a:ext cx="9220200" cy="171078"/>
          </a:xfrm>
          <a:prstGeom prst="rect">
            <a:avLst/>
          </a:prstGeom>
          <a:noFill/>
          <a:ln>
            <a:noFill/>
          </a:ln>
        </p:spPr>
      </p:pic>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457200" y="533400"/>
            <a:ext cx="8229600" cy="1143000"/>
          </a:xfrm>
          <a:ln w="76200" cmpd="sng"/>
        </p:spPr>
        <p:style>
          <a:lnRef idx="2">
            <a:schemeClr val="accent1"/>
          </a:lnRef>
          <a:fillRef idx="1">
            <a:schemeClr val="lt1"/>
          </a:fillRef>
          <a:effectRef idx="0">
            <a:schemeClr val="accent1"/>
          </a:effectRef>
          <a:fontRef idx="none"/>
        </p:style>
        <p:txBody>
          <a:bodyPr/>
          <a:lstStyle/>
          <a:p>
            <a:r>
              <a:rPr lang="en-US"/>
              <a:t>Click to edit Master title style</a:t>
            </a:r>
          </a:p>
        </p:txBody>
      </p:sp>
      <p:sp>
        <p:nvSpPr>
          <p:cNvPr id="10" name="Content Placeholder 2"/>
          <p:cNvSpPr>
            <a:spLocks noGrp="1"/>
          </p:cNvSpPr>
          <p:nvPr>
            <p:ph idx="10"/>
          </p:nvPr>
        </p:nvSpPr>
        <p:spPr>
          <a:xfrm>
            <a:off x="457200" y="1828800"/>
            <a:ext cx="8229600" cy="4343400"/>
          </a:xfrm>
          <a:ln w="38100"/>
        </p:spPr>
        <p:style>
          <a:lnRef idx="2">
            <a:schemeClr val="dk1"/>
          </a:lnRef>
          <a:fillRef idx="1">
            <a:schemeClr val="lt1"/>
          </a:fillRef>
          <a:effectRef idx="0">
            <a:schemeClr val="dk1"/>
          </a:effectRef>
          <a:fontRef idx="none"/>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313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1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5" name="Google Shape;25;p128" descr="C:\Users\user\AppData\Local\Temp\ContentSlideFooter.GIF"/>
          <p:cNvPicPr preferRelativeResize="0"/>
          <p:nvPr/>
        </p:nvPicPr>
        <p:blipFill rotWithShape="1">
          <a:blip r:embed="rId2">
            <a:alphaModFix/>
          </a:blip>
          <a:srcRect/>
          <a:stretch/>
        </p:blipFill>
        <p:spPr>
          <a:xfrm>
            <a:off x="0" y="6286500"/>
            <a:ext cx="9144000" cy="571500"/>
          </a:xfrm>
          <a:prstGeom prst="rect">
            <a:avLst/>
          </a:prstGeom>
          <a:noFill/>
          <a:ln>
            <a:noFill/>
          </a:ln>
        </p:spPr>
      </p:pic>
      <p:sp>
        <p:nvSpPr>
          <p:cNvPr id="26" name="Google Shape;26;p128"/>
          <p:cNvSpPr txBox="1">
            <a:spLocks noGrp="1"/>
          </p:cNvSpPr>
          <p:nvPr>
            <p:ph type="ctrTitle"/>
          </p:nvPr>
        </p:nvSpPr>
        <p:spPr>
          <a:xfrm>
            <a:off x="685800" y="1752601"/>
            <a:ext cx="7772400" cy="1847850"/>
          </a:xfrm>
          <a:prstGeom prst="rect">
            <a:avLst/>
          </a:prstGeom>
          <a:solidFill>
            <a:schemeClr val="lt1"/>
          </a:solidFill>
          <a:ln w="76200" cap="flat" cmpd="sng">
            <a:solidFill>
              <a:schemeClr val="dk1"/>
            </a:solidFill>
            <a:prstDash val="solid"/>
            <a:round/>
            <a:headEnd type="none" w="sm" len="sm"/>
            <a:tailEnd type="none" w="sm" len="sm"/>
          </a:ln>
        </p:spPr>
        <p:txBody>
          <a:bodyPr spcFirstLastPara="1" wrap="square" lIns="91425" tIns="45700" rIns="91425" bIns="45700" anchor="ctr" anchorCtr="0"/>
          <a:lstStyle>
            <a:lvl1pPr lvl="0" algn="ctr">
              <a:spcBef>
                <a:spcPts val="0"/>
              </a:spcBef>
              <a:spcAft>
                <a:spcPts val="0"/>
              </a:spcAft>
              <a:buClr>
                <a:schemeClr val="dk1"/>
              </a:buClr>
              <a:buSzPts val="6000"/>
              <a:buFont typeface="Arial Black"/>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28"/>
          <p:cNvSpPr txBox="1">
            <a:spLocks noGrp="1"/>
          </p:cNvSpPr>
          <p:nvPr>
            <p:ph type="subTitle" idx="1"/>
          </p:nvPr>
        </p:nvSpPr>
        <p:spPr>
          <a:xfrm>
            <a:off x="1371600" y="3810000"/>
            <a:ext cx="6400800" cy="914400"/>
          </a:xfrm>
          <a:prstGeom prst="rect">
            <a:avLst/>
          </a:prstGeom>
          <a:solidFill>
            <a:schemeClr val="lt1"/>
          </a:solidFill>
          <a:ln>
            <a:noFill/>
          </a:ln>
        </p:spPr>
        <p:txBody>
          <a:bodyPr spcFirstLastPara="1" wrap="square" lIns="91425" tIns="45700" rIns="91425" bIns="45700" anchor="t" anchorCtr="0">
            <a:normAutofit/>
          </a:bodyPr>
          <a:lstStyle>
            <a:lvl1pPr lvl="0" algn="ctr">
              <a:spcBef>
                <a:spcPts val="640"/>
              </a:spcBef>
              <a:spcAft>
                <a:spcPts val="0"/>
              </a:spcAft>
              <a:buClr>
                <a:schemeClr val="dk1"/>
              </a:buClr>
              <a:buSzPts val="3200"/>
              <a:buNone/>
              <a:defRPr>
                <a:solidFill>
                  <a:schemeClr val="dk1"/>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8" name="Google Shape;28;p128" descr="https://scotmail.wooster.edu/gw/webacc/ec4b2f382d76ae2b229ae9bd6fcffd03320a6d2/GWAP/AREF/9?action=Attachment.View&amp;error=fileview&amp;Item.Attachment.filename=TitleSlideFooterBar%2eGIF&amp;Item.Attachment.id=9&amp;User.context=ec4b2f382d76ae2b229ae9bd6fcffd03320a6d2&amp;Item.drn=9123z23z0&amp;Item.Child.id=&amp;Item.Attachment.allowViewNative=1"/>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29" name="Google Shape;29;p128" descr="https://scotmail.wooster.edu/gw/webacc/ec4b2f382d76ae2b229ae9bd6fcffd03320a6d2/GWAP/AREF/9?action=Attachment.View&amp;error=fileview&amp;Item.Attachment.filename=TitleSlideFooterBar%2eGIF&amp;Item.Attachment.id=9&amp;User.context=ec4b2f382d76ae2b229ae9bd6fcffd03320a6d2&amp;Item.drn=9123z23z0&amp;Item.Child.id=&amp;Item.Attachment.allowViewNative=1"/>
          <p:cNvSpPr/>
          <p:nvPr/>
        </p:nvSpPr>
        <p:spPr>
          <a:xfrm>
            <a:off x="307975" y="7937"/>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30" name="Google Shape;30;p128"/>
          <p:cNvPicPr preferRelativeResize="0"/>
          <p:nvPr/>
        </p:nvPicPr>
        <p:blipFill rotWithShape="1">
          <a:blip r:embed="rId3">
            <a:alphaModFix/>
          </a:blip>
          <a:srcRect t="5019" r="814"/>
          <a:stretch/>
        </p:blipFill>
        <p:spPr>
          <a:xfrm>
            <a:off x="0" y="5252484"/>
            <a:ext cx="9144000" cy="1605516"/>
          </a:xfrm>
          <a:prstGeom prst="rect">
            <a:avLst/>
          </a:prstGeom>
          <a:noFill/>
          <a:ln>
            <a:noFill/>
          </a:ln>
        </p:spPr>
      </p:pic>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129"/>
          <p:cNvSpPr txBox="1">
            <a:spLocks noGrp="1"/>
          </p:cNvSpPr>
          <p:nvPr>
            <p:ph type="body" idx="1"/>
          </p:nvPr>
        </p:nvSpPr>
        <p:spPr>
          <a:xfrm>
            <a:off x="457200" y="1981200"/>
            <a:ext cx="8229600" cy="4144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129"/>
          <p:cNvSpPr txBox="1">
            <a:spLocks noGrp="1"/>
          </p:cNvSpPr>
          <p:nvPr>
            <p:ph type="title"/>
          </p:nvPr>
        </p:nvSpPr>
        <p:spPr>
          <a:xfrm>
            <a:off x="457200" y="533400"/>
            <a:ext cx="8229600" cy="1143000"/>
          </a:xfrm>
          <a:prstGeom prst="rect">
            <a:avLst/>
          </a:prstGeom>
          <a:solidFill>
            <a:schemeClr val="lt1"/>
          </a:solidFill>
          <a:ln w="76200" cap="flat" cmpd="sng">
            <a:solidFill>
              <a:schemeClr val="accent1"/>
            </a:solidFill>
            <a:prstDash val="solid"/>
            <a:round/>
            <a:headEnd type="none" w="sm" len="sm"/>
            <a:tailEnd type="none" w="sm" len="sm"/>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129"/>
          <p:cNvSpPr txBox="1">
            <a:spLocks noGrp="1"/>
          </p:cNvSpPr>
          <p:nvPr>
            <p:ph type="body" idx="2"/>
          </p:nvPr>
        </p:nvSpPr>
        <p:spPr>
          <a:xfrm>
            <a:off x="457200" y="1828800"/>
            <a:ext cx="8229600" cy="4343400"/>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type="obj">
  <p:cSld name="OBJECT">
    <p:spTree>
      <p:nvGrpSpPr>
        <p:cNvPr id="1" name="Shape 35"/>
        <p:cNvGrpSpPr/>
        <p:nvPr/>
      </p:nvGrpSpPr>
      <p:grpSpPr>
        <a:xfrm>
          <a:off x="0" y="0"/>
          <a:ext cx="0" cy="0"/>
          <a:chOff x="0" y="0"/>
          <a:chExt cx="0" cy="0"/>
        </a:xfrm>
      </p:grpSpPr>
      <p:sp>
        <p:nvSpPr>
          <p:cNvPr id="36" name="Google Shape;36;p130"/>
          <p:cNvSpPr txBox="1">
            <a:spLocks noGrp="1"/>
          </p:cNvSpPr>
          <p:nvPr>
            <p:ph type="title"/>
          </p:nvPr>
        </p:nvSpPr>
        <p:spPr>
          <a:xfrm>
            <a:off x="457200" y="155448"/>
            <a:ext cx="8229600" cy="1252728"/>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30"/>
          <p:cNvSpPr txBox="1">
            <a:spLocks noGrp="1"/>
          </p:cNvSpPr>
          <p:nvPr>
            <p:ph type="body" idx="1"/>
          </p:nvPr>
        </p:nvSpPr>
        <p:spPr>
          <a:xfrm>
            <a:off x="457200" y="1905000"/>
            <a:ext cx="8229600" cy="42211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8" name="Google Shape;38;p1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3_Title and Content">
  <p:cSld name="3_Title and Content">
    <p:bg>
      <p:bgPr>
        <a:solidFill>
          <a:schemeClr val="lt1"/>
        </a:solidFill>
        <a:effectLst/>
      </p:bgPr>
    </p:bg>
    <p:spTree>
      <p:nvGrpSpPr>
        <p:cNvPr id="1" name="Shape 47"/>
        <p:cNvGrpSpPr/>
        <p:nvPr/>
      </p:nvGrpSpPr>
      <p:grpSpPr>
        <a:xfrm>
          <a:off x="0" y="0"/>
          <a:ext cx="0" cy="0"/>
          <a:chOff x="0" y="0"/>
          <a:chExt cx="0" cy="0"/>
        </a:xfrm>
      </p:grpSpPr>
      <p:sp>
        <p:nvSpPr>
          <p:cNvPr id="48" name="Google Shape;48;p132"/>
          <p:cNvSpPr txBox="1">
            <a:spLocks noGrp="1"/>
          </p:cNvSpPr>
          <p:nvPr>
            <p:ph type="body" idx="1"/>
          </p:nvPr>
        </p:nvSpPr>
        <p:spPr>
          <a:xfrm>
            <a:off x="457200" y="1600200"/>
            <a:ext cx="441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132"/>
          <p:cNvSpPr txBox="1">
            <a:spLocks noGrp="1"/>
          </p:cNvSpPr>
          <p:nvPr>
            <p:ph type="title"/>
          </p:nvPr>
        </p:nvSpPr>
        <p:spPr>
          <a:xfrm>
            <a:off x="457200" y="274638"/>
            <a:ext cx="4419600" cy="1173162"/>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Arial Black"/>
              <a:buNone/>
              <a:defRPr>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132"/>
          <p:cNvSpPr>
            <a:spLocks noGrp="1"/>
          </p:cNvSpPr>
          <p:nvPr>
            <p:ph type="pic" idx="2"/>
          </p:nvPr>
        </p:nvSpPr>
        <p:spPr>
          <a:xfrm>
            <a:off x="4953000" y="0"/>
            <a:ext cx="4191000" cy="68580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1"/>
        <p:cNvGrpSpPr/>
        <p:nvPr/>
      </p:nvGrpSpPr>
      <p:grpSpPr>
        <a:xfrm>
          <a:off x="0" y="0"/>
          <a:ext cx="0" cy="0"/>
          <a:chOff x="0" y="0"/>
          <a:chExt cx="0" cy="0"/>
        </a:xfrm>
      </p:grpSpPr>
      <p:sp>
        <p:nvSpPr>
          <p:cNvPr id="52" name="Google Shape;52;p1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1"/>
        <p:cNvGrpSpPr/>
        <p:nvPr/>
      </p:nvGrpSpPr>
      <p:grpSpPr>
        <a:xfrm>
          <a:off x="0" y="0"/>
          <a:ext cx="0" cy="0"/>
          <a:chOff x="0" y="0"/>
          <a:chExt cx="0" cy="0"/>
        </a:xfrm>
      </p:grpSpPr>
      <p:sp>
        <p:nvSpPr>
          <p:cNvPr id="62" name="Google Shape;62;p136"/>
          <p:cNvSpPr txBox="1">
            <a:spLocks noGrp="1"/>
          </p:cNvSpPr>
          <p:nvPr>
            <p:ph type="title"/>
          </p:nvPr>
        </p:nvSpPr>
        <p:spPr>
          <a:xfrm>
            <a:off x="457200" y="590550"/>
            <a:ext cx="3008313" cy="1162050"/>
          </a:xfrm>
          <a:prstGeom prst="rect">
            <a:avLst/>
          </a:prstGeom>
          <a:noFill/>
          <a:ln w="76200" cap="flat" cmpd="sng">
            <a:solidFill>
              <a:srgbClr val="FFC000"/>
            </a:solidFill>
            <a:prstDash val="solid"/>
            <a:round/>
            <a:headEnd type="none" w="sm" len="sm"/>
            <a:tailEnd type="none" w="sm" len="sm"/>
          </a:ln>
        </p:spPr>
        <p:txBody>
          <a:bodyPr spcFirstLastPara="1" wrap="square" lIns="91425" tIns="45700" rIns="91425" bIns="45700" anchor="b" anchorCtr="0"/>
          <a:lstStyle>
            <a:lvl1pPr lvl="0" algn="l">
              <a:spcBef>
                <a:spcPts val="0"/>
              </a:spcBef>
              <a:spcAft>
                <a:spcPts val="0"/>
              </a:spcAft>
              <a:buClr>
                <a:schemeClr val="dk1"/>
              </a:buClr>
              <a:buSzPts val="2800"/>
              <a:buFont typeface="Arial Black"/>
              <a:buNone/>
              <a:defRPr sz="28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36"/>
          <p:cNvSpPr txBox="1">
            <a:spLocks noGrp="1"/>
          </p:cNvSpPr>
          <p:nvPr>
            <p:ph type="body" idx="1"/>
          </p:nvPr>
        </p:nvSpPr>
        <p:spPr>
          <a:xfrm>
            <a:off x="457200" y="1905000"/>
            <a:ext cx="3008313" cy="4221163"/>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lvl1pPr marL="457200" lvl="0" indent="-228600" algn="l">
              <a:spcBef>
                <a:spcPts val="640"/>
              </a:spcBef>
              <a:spcAft>
                <a:spcPts val="0"/>
              </a:spcAft>
              <a:buClr>
                <a:schemeClr val="dk1"/>
              </a:buClr>
              <a:buSzPts val="3200"/>
              <a:buNone/>
              <a:defRPr sz="32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36"/>
          <p:cNvSpPr txBox="1">
            <a:spLocks noGrp="1"/>
          </p:cNvSpPr>
          <p:nvPr>
            <p:ph type="body" idx="2"/>
          </p:nvPr>
        </p:nvSpPr>
        <p:spPr>
          <a:xfrm>
            <a:off x="3575050" y="533400"/>
            <a:ext cx="5111750" cy="5592763"/>
          </a:xfrm>
          <a:prstGeom prst="rect">
            <a:avLst/>
          </a:prstGeom>
          <a:solidFill>
            <a:schemeClr val="lt1"/>
          </a:solidFill>
          <a:ln w="38100"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Only">
  <p:cSld name="Content Only">
    <p:spTree>
      <p:nvGrpSpPr>
        <p:cNvPr id="1" name="Shape 65"/>
        <p:cNvGrpSpPr/>
        <p:nvPr/>
      </p:nvGrpSpPr>
      <p:grpSpPr>
        <a:xfrm>
          <a:off x="0" y="0"/>
          <a:ext cx="0" cy="0"/>
          <a:chOff x="0" y="0"/>
          <a:chExt cx="0" cy="0"/>
        </a:xfrm>
      </p:grpSpPr>
      <p:sp>
        <p:nvSpPr>
          <p:cNvPr id="66" name="Google Shape;66;p137"/>
          <p:cNvSpPr>
            <a:spLocks noGrp="1"/>
          </p:cNvSpPr>
          <p:nvPr>
            <p:ph type="pic" idx="2"/>
          </p:nvPr>
        </p:nvSpPr>
        <p:spPr>
          <a:xfrm>
            <a:off x="457200" y="612774"/>
            <a:ext cx="8229600" cy="5407026"/>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Slide">
  <p:cSld name="Picture Slide">
    <p:spTree>
      <p:nvGrpSpPr>
        <p:cNvPr id="1" name="Shape 67"/>
        <p:cNvGrpSpPr/>
        <p:nvPr/>
      </p:nvGrpSpPr>
      <p:grpSpPr>
        <a:xfrm>
          <a:off x="0" y="0"/>
          <a:ext cx="0" cy="0"/>
          <a:chOff x="0" y="0"/>
          <a:chExt cx="0" cy="0"/>
        </a:xfrm>
      </p:grpSpPr>
      <p:sp>
        <p:nvSpPr>
          <p:cNvPr id="68" name="Google Shape;68;p138"/>
          <p:cNvSpPr>
            <a:spLocks noGrp="1"/>
          </p:cNvSpPr>
          <p:nvPr>
            <p:ph type="pic" idx="2"/>
          </p:nvPr>
        </p:nvSpPr>
        <p:spPr>
          <a:xfrm>
            <a:off x="-76200" y="0"/>
            <a:ext cx="9220200" cy="6858000"/>
          </a:xfrm>
          <a:prstGeom prst="rect">
            <a:avLst/>
          </a:prstGeom>
          <a:solidFill>
            <a:schemeClr val="lt1"/>
          </a:solid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6"/>
          <p:cNvSpPr txBox="1">
            <a:spLocks noGrp="1"/>
          </p:cNvSpPr>
          <p:nvPr>
            <p:ph type="title"/>
          </p:nvPr>
        </p:nvSpPr>
        <p:spPr>
          <a:xfrm>
            <a:off x="457200" y="609600"/>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Arial Black"/>
              <a:buNone/>
              <a:defRPr sz="4400" b="0" i="0" u="none" strike="noStrike" cap="none">
                <a:solidFill>
                  <a:schemeClr val="dk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6"/>
          <p:cNvSpPr txBox="1">
            <a:spLocks noGrp="1"/>
          </p:cNvSpPr>
          <p:nvPr>
            <p:ph type="body" idx="1"/>
          </p:nvPr>
        </p:nvSpPr>
        <p:spPr>
          <a:xfrm>
            <a:off x="457200" y="1905000"/>
            <a:ext cx="8229600" cy="42211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26" descr="C:\Users\user\AppData\Local\Temp\TitleSlideHeaderBar.GIF"/>
          <p:cNvPicPr preferRelativeResize="0"/>
          <p:nvPr/>
        </p:nvPicPr>
        <p:blipFill rotWithShape="1">
          <a:blip r:embed="rId13">
            <a:alphaModFix/>
          </a:blip>
          <a:srcRect/>
          <a:stretch/>
        </p:blipFill>
        <p:spPr>
          <a:xfrm>
            <a:off x="-20216" y="0"/>
            <a:ext cx="9164216" cy="457200"/>
          </a:xfrm>
          <a:prstGeom prst="rect">
            <a:avLst/>
          </a:prstGeom>
          <a:noFill/>
          <a:ln>
            <a:noFill/>
          </a:ln>
        </p:spPr>
      </p:pic>
      <p:pic>
        <p:nvPicPr>
          <p:cNvPr id="16" name="Google Shape;16;p126" descr="C:\Users\user\AppData\Local\Temp\ContentSlideFooter.GIF"/>
          <p:cNvPicPr preferRelativeResize="0"/>
          <p:nvPr/>
        </p:nvPicPr>
        <p:blipFill rotWithShape="1">
          <a:blip r:embed="rId14">
            <a:alphaModFix/>
          </a:blip>
          <a:srcRect/>
          <a:stretch/>
        </p:blipFill>
        <p:spPr>
          <a:xfrm>
            <a:off x="0" y="6286500"/>
            <a:ext cx="9144000" cy="5715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 id="2147483660" r:id="rId9"/>
    <p:sldLayoutId id="2147483661" r:id="rId10"/>
    <p:sldLayoutId id="2147483674" r:id="rId11"/>
  </p:sldLayoutIdLst>
  <p:transition spd="slow">
    <p:wip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2"/>
          <p:cNvSpPr txBox="1">
            <a:spLocks noGrp="1"/>
          </p:cNvSpPr>
          <p:nvPr>
            <p:ph type="ctrTitle"/>
          </p:nvPr>
        </p:nvSpPr>
        <p:spPr>
          <a:xfrm>
            <a:off x="452583" y="1742769"/>
            <a:ext cx="8201890" cy="2130588"/>
          </a:xfrm>
          <a:prstGeom prst="rect">
            <a:avLst/>
          </a:prstGeom>
          <a:solidFill>
            <a:schemeClr val="lt1"/>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a:buSzPts val="9600"/>
            </a:pPr>
            <a:r>
              <a:rPr lang="en-US" sz="3000" b="1">
                <a:ea typeface="Palatino Linotype"/>
                <a:cs typeface="Palatino Linotype"/>
                <a:sym typeface="Palatino Linotype"/>
              </a:rPr>
              <a:t>Community Report on Diversity, Equity, and Inclusion </a:t>
            </a:r>
            <a:br>
              <a:rPr lang="en-US" sz="3000" b="1">
                <a:ea typeface="Palatino Linotype"/>
                <a:cs typeface="Palatino Linotype"/>
              </a:rPr>
            </a:br>
            <a:r>
              <a:rPr lang="en-US" sz="3000" b="1">
                <a:ea typeface="Palatino Linotype"/>
                <a:cs typeface="Palatino Linotype"/>
                <a:sym typeface="Palatino Linotype"/>
              </a:rPr>
              <a:t>The College of Wooster</a:t>
            </a:r>
            <a:br>
              <a:rPr lang="en-US" sz="3000" b="1">
                <a:ea typeface="Palatino Linotype"/>
                <a:cs typeface="Palatino Linotype"/>
              </a:rPr>
            </a:br>
            <a:r>
              <a:rPr lang="en-US" sz="3000" b="1">
                <a:ea typeface="Palatino Linotype"/>
                <a:cs typeface="Palatino Linotype"/>
              </a:rPr>
              <a:t>October </a:t>
            </a:r>
            <a:r>
              <a:rPr lang="en-US" sz="3000" b="1">
                <a:ea typeface="Palatino Linotype"/>
                <a:cs typeface="Palatino Linotype"/>
                <a:sym typeface="Palatino Linotype"/>
              </a:rPr>
              <a:t>2019</a:t>
            </a:r>
            <a:endParaRPr lang="en-US" sz="3000" b="1">
              <a:ea typeface="Palatino Linotype"/>
              <a:cs typeface="Palatino Linotype"/>
            </a:endParaRP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0FA68-2EE1-4DB7-9E9C-3E080AF7E931}"/>
              </a:ext>
            </a:extLst>
          </p:cNvPr>
          <p:cNvSpPr>
            <a:spLocks noGrp="1"/>
          </p:cNvSpPr>
          <p:nvPr>
            <p:ph type="title"/>
          </p:nvPr>
        </p:nvSpPr>
        <p:spPr/>
        <p:txBody>
          <a:bodyPr/>
          <a:lstStyle/>
          <a:p>
            <a:r>
              <a:rPr lang="en-US" dirty="0"/>
              <a:t>DEISP – continued…</a:t>
            </a:r>
          </a:p>
        </p:txBody>
      </p:sp>
      <p:sp>
        <p:nvSpPr>
          <p:cNvPr id="3" name="Text Placeholder 2">
            <a:extLst>
              <a:ext uri="{FF2B5EF4-FFF2-40B4-BE49-F238E27FC236}">
                <a16:creationId xmlns:a16="http://schemas.microsoft.com/office/drawing/2014/main" id="{6F18C87D-A8AF-4FFD-AEF6-EF901EB20104}"/>
              </a:ext>
            </a:extLst>
          </p:cNvPr>
          <p:cNvSpPr>
            <a:spLocks noGrp="1"/>
          </p:cNvSpPr>
          <p:nvPr>
            <p:ph type="body" idx="1"/>
          </p:nvPr>
        </p:nvSpPr>
        <p:spPr>
          <a:xfrm>
            <a:off x="82193" y="1089061"/>
            <a:ext cx="8532688" cy="5188449"/>
          </a:xfrm>
        </p:spPr>
        <p:txBody>
          <a:bodyPr>
            <a:normAutofit fontScale="25000" lnSpcReduction="20000"/>
          </a:bodyPr>
          <a:lstStyle/>
          <a:p>
            <a:pPr marL="628650" indent="-514350">
              <a:buFont typeface="+mj-lt"/>
              <a:buAutoNum type="arabicPeriod"/>
            </a:pPr>
            <a:endParaRPr lang="en-US" sz="3400" dirty="0"/>
          </a:p>
          <a:p>
            <a:pPr marL="628650" indent="-514350">
              <a:buFont typeface="+mj-lt"/>
              <a:buAutoNum type="arabicPeriod"/>
            </a:pPr>
            <a:r>
              <a:rPr lang="en-US" sz="8000" dirty="0"/>
              <a:t>Facilities</a:t>
            </a:r>
          </a:p>
          <a:p>
            <a:pPr marL="1314450" lvl="1" indent="-742950">
              <a:buFont typeface="+mj-lt"/>
              <a:buAutoNum type="alphaLcParenR"/>
            </a:pPr>
            <a:r>
              <a:rPr lang="en-US" sz="8000" dirty="0"/>
              <a:t>Provide gender-neutral facilities, and monitor progress toward any needed facilities (2017-2018) </a:t>
            </a:r>
          </a:p>
          <a:p>
            <a:pPr marL="1314450" lvl="1" indent="-742950">
              <a:buFont typeface="+mj-lt"/>
              <a:buAutoNum type="alphaLcParenR"/>
            </a:pPr>
            <a:r>
              <a:rPr lang="en-US" sz="8000" dirty="0"/>
              <a:t>Create timetable/plan for improving accessibility of facilities (</a:t>
            </a:r>
            <a:r>
              <a:rPr lang="en-US" sz="8000" dirty="0">
                <a:solidFill>
                  <a:schemeClr val="bg2"/>
                </a:solidFill>
              </a:rPr>
              <a:t>2018-19)</a:t>
            </a:r>
            <a:r>
              <a:rPr lang="en-US" sz="8000" dirty="0"/>
              <a:t> </a:t>
            </a:r>
          </a:p>
          <a:p>
            <a:pPr marL="628650" indent="-514350">
              <a:buFont typeface="+mj-lt"/>
              <a:buAutoNum type="arabicPeriod"/>
            </a:pPr>
            <a:r>
              <a:rPr lang="en-US" sz="8000" dirty="0"/>
              <a:t>Reporting of bias incidents</a:t>
            </a:r>
          </a:p>
          <a:p>
            <a:pPr marL="1085850" lvl="1" indent="-514350">
              <a:buFont typeface="+mj-lt"/>
              <a:buAutoNum type="alphaLcParenR"/>
            </a:pPr>
            <a:r>
              <a:rPr lang="en-US" sz="8000" dirty="0"/>
              <a:t>Review/update/communicate bias incident and discrimination reporting and response processes (begun summer 2017, </a:t>
            </a:r>
            <a:r>
              <a:rPr lang="en-US" sz="8000" dirty="0">
                <a:solidFill>
                  <a:schemeClr val="bg2"/>
                </a:solidFill>
              </a:rPr>
              <a:t>ongoing</a:t>
            </a:r>
            <a:r>
              <a:rPr lang="en-US" sz="8000" dirty="0"/>
              <a:t>) </a:t>
            </a:r>
          </a:p>
          <a:p>
            <a:pPr marL="628650" indent="-514350">
              <a:buFont typeface="+mj-lt"/>
              <a:buAutoNum type="arabicPeriod"/>
            </a:pPr>
            <a:r>
              <a:rPr lang="en-US" sz="8000" dirty="0">
                <a:solidFill>
                  <a:srgbClr val="000000"/>
                </a:solidFill>
              </a:rPr>
              <a:t>Resources</a:t>
            </a:r>
          </a:p>
          <a:p>
            <a:pPr marL="1085850" lvl="1" indent="-514350">
              <a:buFont typeface="+mj-lt"/>
              <a:buAutoNum type="alphaLcParenR"/>
            </a:pPr>
            <a:r>
              <a:rPr lang="en-US" sz="8000" dirty="0">
                <a:solidFill>
                  <a:srgbClr val="000000"/>
                </a:solidFill>
              </a:rPr>
              <a:t>Raise funds to create target of opportunity faculty hires (begun summer 2017) </a:t>
            </a:r>
          </a:p>
          <a:p>
            <a:pPr marL="628650" indent="-514350">
              <a:buFont typeface="+mj-lt"/>
              <a:buAutoNum type="arabicPeriod"/>
            </a:pPr>
            <a:r>
              <a:rPr lang="en-US" sz="8000" dirty="0">
                <a:solidFill>
                  <a:srgbClr val="000000"/>
                </a:solidFill>
              </a:rPr>
              <a:t>Support for underrepresented faculty/staff</a:t>
            </a:r>
          </a:p>
          <a:p>
            <a:pPr marL="1085850" lvl="1" indent="-514350">
              <a:buFont typeface="+mj-lt"/>
              <a:buAutoNum type="alphaLcParenR"/>
            </a:pPr>
            <a:r>
              <a:rPr lang="en-US" sz="8000" dirty="0">
                <a:solidFill>
                  <a:srgbClr val="000000"/>
                </a:solidFill>
              </a:rPr>
              <a:t>Join consortia such as Compact for Faculty Diversity and National Center for Faculty Development &amp; Diversity (done) </a:t>
            </a:r>
          </a:p>
          <a:p>
            <a:pPr marL="1085850" lvl="1" indent="-514350">
              <a:buFont typeface="+mj-lt"/>
              <a:buAutoNum type="alphaLcParenR"/>
            </a:pPr>
            <a:r>
              <a:rPr lang="en-US" sz="8000" dirty="0"/>
              <a:t>Broaden and deepen programs for faculty and staff from historically marginalized groups, including on campus and through Ohio 5 and GLCA consortia (begun 2017, ongoing) </a:t>
            </a:r>
            <a:endParaRPr lang="en-US" sz="8000" dirty="0">
              <a:solidFill>
                <a:srgbClr val="000000"/>
              </a:solidFill>
            </a:endParaRPr>
          </a:p>
          <a:p>
            <a:pPr marL="1085850" lvl="1" indent="-514350">
              <a:buFont typeface="+mj-lt"/>
              <a:buAutoNum type="alphaLcParenR"/>
            </a:pPr>
            <a:endParaRPr lang="en-US" sz="8000" dirty="0"/>
          </a:p>
          <a:p>
            <a:pPr marL="628650" indent="-514350">
              <a:buFont typeface="+mj-lt"/>
              <a:buAutoNum type="arabicPeriod"/>
            </a:pPr>
            <a:endParaRPr lang="en-US" dirty="0"/>
          </a:p>
        </p:txBody>
      </p:sp>
    </p:spTree>
    <p:extLst>
      <p:ext uri="{BB962C8B-B14F-4D97-AF65-F5344CB8AC3E}">
        <p14:creationId xmlns:p14="http://schemas.microsoft.com/office/powerpoint/2010/main" val="124023018"/>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86273A6-197D-411C-97C3-67A616A30A0F}"/>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F702D79F-69C6-46FE-9C76-B43443B2270D}"/>
              </a:ext>
            </a:extLst>
          </p:cNvPr>
          <p:cNvSpPr>
            <a:spLocks noGrp="1"/>
          </p:cNvSpPr>
          <p:nvPr>
            <p:ph type="title"/>
          </p:nvPr>
        </p:nvSpPr>
        <p:spPr/>
        <p:txBody>
          <a:bodyPr>
            <a:normAutofit/>
          </a:bodyPr>
          <a:lstStyle/>
          <a:p>
            <a:r>
              <a:rPr lang="en-US" dirty="0"/>
              <a:t>DEISP - continued</a:t>
            </a:r>
          </a:p>
        </p:txBody>
      </p:sp>
      <p:sp>
        <p:nvSpPr>
          <p:cNvPr id="4" name="Text Placeholder 3">
            <a:extLst>
              <a:ext uri="{FF2B5EF4-FFF2-40B4-BE49-F238E27FC236}">
                <a16:creationId xmlns:a16="http://schemas.microsoft.com/office/drawing/2014/main" id="{6F5A58B0-9AC7-4623-B16E-DEB144C961D5}"/>
              </a:ext>
            </a:extLst>
          </p:cNvPr>
          <p:cNvSpPr>
            <a:spLocks noGrp="1"/>
          </p:cNvSpPr>
          <p:nvPr>
            <p:ph type="body" idx="2"/>
          </p:nvPr>
        </p:nvSpPr>
        <p:spPr>
          <a:xfrm>
            <a:off x="457200" y="1676399"/>
            <a:ext cx="8080625" cy="4950431"/>
          </a:xfrm>
        </p:spPr>
        <p:txBody>
          <a:bodyPr>
            <a:noAutofit/>
          </a:bodyPr>
          <a:lstStyle/>
          <a:p>
            <a:pPr marL="628650" indent="-514350">
              <a:buFont typeface="+mj-lt"/>
              <a:buAutoNum type="arabicPeriod"/>
            </a:pPr>
            <a:r>
              <a:rPr lang="en-US" sz="1800" dirty="0">
                <a:solidFill>
                  <a:srgbClr val="000000"/>
                </a:solidFill>
              </a:rPr>
              <a:t>Skill development</a:t>
            </a:r>
          </a:p>
          <a:p>
            <a:pPr marL="1085850" lvl="1" indent="-514350">
              <a:buFont typeface="+mj-lt"/>
              <a:buAutoNum type="alphaLcParenR"/>
            </a:pPr>
            <a:r>
              <a:rPr lang="en-US" sz="1800" dirty="0">
                <a:solidFill>
                  <a:srgbClr val="000000"/>
                </a:solidFill>
              </a:rPr>
              <a:t>All hiring departments, managers and chairs will participate in training to develop skills in recruiting diverse applicant pools, mitigating implicit bias, and mentoring inclusively and effectively. (Faculty/staff: started 2017-18, ongoing)</a:t>
            </a:r>
          </a:p>
          <a:p>
            <a:pPr marL="1085850" lvl="1" indent="-514350">
              <a:buFont typeface="+mj-lt"/>
              <a:buAutoNum type="alphaLcParenR"/>
            </a:pPr>
            <a:r>
              <a:rPr lang="en-US" sz="1800" dirty="0"/>
              <a:t>Build programs and train student affairs staff broadly to effectively support 1</a:t>
            </a:r>
            <a:r>
              <a:rPr lang="en-US" sz="1800" baseline="30000" dirty="0"/>
              <a:t>st</a:t>
            </a:r>
            <a:r>
              <a:rPr lang="en-US" sz="1800" dirty="0"/>
              <a:t>-generation, low-income, LGBTQ+, international students, and students of color (begun 2017, ongoing)</a:t>
            </a:r>
          </a:p>
          <a:p>
            <a:pPr marL="1085850" lvl="1" indent="-514350">
              <a:buFont typeface="+mj-lt"/>
              <a:buAutoNum type="alphaLcParenR"/>
            </a:pPr>
            <a:r>
              <a:rPr lang="en-US" sz="1800" dirty="0"/>
              <a:t>Offer effective programs on diversity, inclusivity and community, for all first-year students and for RAs and other student leaders (ongoing)</a:t>
            </a:r>
          </a:p>
          <a:p>
            <a:pPr marL="1085850" lvl="1" indent="-514350">
              <a:buFont typeface="+mj-lt"/>
              <a:buAutoNum type="alphaLcParenR"/>
            </a:pPr>
            <a:r>
              <a:rPr lang="en-US" sz="1800" dirty="0"/>
              <a:t>Offer periodic educational programs on various facets of diversity, equity and inclusion for staff and faculty, as appropriate for roles/responsibilities (begun 2018, ongoing) </a:t>
            </a:r>
          </a:p>
          <a:p>
            <a:pPr marL="1085850" lvl="1" indent="-514350">
              <a:buFont typeface="+mj-lt"/>
              <a:buAutoNum type="alphaLcParenR"/>
            </a:pPr>
            <a:r>
              <a:rPr lang="en-US" sz="1800" dirty="0"/>
              <a:t>Offer regular workshops for faculty on inclusive pedagogy, within departments and across the College (begun spring 2018, ongoing) </a:t>
            </a:r>
          </a:p>
        </p:txBody>
      </p:sp>
    </p:spTree>
    <p:extLst>
      <p:ext uri="{BB962C8B-B14F-4D97-AF65-F5344CB8AC3E}">
        <p14:creationId xmlns:p14="http://schemas.microsoft.com/office/powerpoint/2010/main" val="1346184816"/>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471AE3-725A-4847-B30C-F9193866EADF}"/>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8D791A56-60BD-491D-80BB-662380A49127}"/>
              </a:ext>
            </a:extLst>
          </p:cNvPr>
          <p:cNvSpPr>
            <a:spLocks noGrp="1"/>
          </p:cNvSpPr>
          <p:nvPr>
            <p:ph type="title"/>
          </p:nvPr>
        </p:nvSpPr>
        <p:spPr/>
        <p:txBody>
          <a:bodyPr/>
          <a:lstStyle/>
          <a:p>
            <a:r>
              <a:rPr lang="en-US" dirty="0"/>
              <a:t>In addition - 1</a:t>
            </a:r>
          </a:p>
        </p:txBody>
      </p:sp>
      <p:sp>
        <p:nvSpPr>
          <p:cNvPr id="4" name="Text Placeholder 3">
            <a:extLst>
              <a:ext uri="{FF2B5EF4-FFF2-40B4-BE49-F238E27FC236}">
                <a16:creationId xmlns:a16="http://schemas.microsoft.com/office/drawing/2014/main" id="{5FC48D12-8DC0-4FB1-BC2E-59BA4DF09270}"/>
              </a:ext>
            </a:extLst>
          </p:cNvPr>
          <p:cNvSpPr>
            <a:spLocks noGrp="1"/>
          </p:cNvSpPr>
          <p:nvPr>
            <p:ph type="body" idx="2"/>
          </p:nvPr>
        </p:nvSpPr>
        <p:spPr/>
        <p:txBody>
          <a:bodyPr>
            <a:normAutofit fontScale="92500" lnSpcReduction="20000"/>
          </a:bodyPr>
          <a:lstStyle/>
          <a:p>
            <a:r>
              <a:rPr lang="en-US" dirty="0"/>
              <a:t>More equitable housing rates, living communities, rooming choices regardless of gender</a:t>
            </a:r>
          </a:p>
          <a:p>
            <a:r>
              <a:rPr lang="en-US" dirty="0"/>
              <a:t>Space allocations</a:t>
            </a:r>
          </a:p>
          <a:p>
            <a:pPr lvl="1"/>
            <a:r>
              <a:rPr lang="en-US" dirty="0"/>
              <a:t>Establish more all-gender bathrooms</a:t>
            </a:r>
          </a:p>
          <a:p>
            <a:pPr lvl="1"/>
            <a:r>
              <a:rPr lang="en-US" dirty="0"/>
              <a:t>Q space</a:t>
            </a:r>
          </a:p>
          <a:p>
            <a:pPr lvl="1"/>
            <a:r>
              <a:rPr lang="en-US" dirty="0"/>
              <a:t>Latinx space (forthcoming)</a:t>
            </a:r>
          </a:p>
          <a:p>
            <a:r>
              <a:rPr lang="en-US" dirty="0"/>
              <a:t>Streamline name changes across divisions </a:t>
            </a:r>
          </a:p>
          <a:p>
            <a:r>
              <a:rPr lang="en-US" dirty="0">
                <a:cs typeface="Calibri" panose="020F0502020204030204" pitchFamily="34" charset="0"/>
              </a:rPr>
              <a:t>Work with the larger Wooster community to improve the climate and town-gown engagement in DEI work</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10988884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AB6389A-7C12-4D6D-B6DA-6A7FFFB8AB18}"/>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1525CCBE-20F9-4CC4-8867-6E65F37591EE}"/>
              </a:ext>
            </a:extLst>
          </p:cNvPr>
          <p:cNvSpPr>
            <a:spLocks noGrp="1"/>
          </p:cNvSpPr>
          <p:nvPr>
            <p:ph type="title"/>
          </p:nvPr>
        </p:nvSpPr>
        <p:spPr/>
        <p:txBody>
          <a:bodyPr/>
          <a:lstStyle/>
          <a:p>
            <a:r>
              <a:rPr lang="en-US" dirty="0"/>
              <a:t>In addition - 2</a:t>
            </a:r>
          </a:p>
        </p:txBody>
      </p:sp>
      <p:sp>
        <p:nvSpPr>
          <p:cNvPr id="4" name="Content Placeholder 3">
            <a:extLst>
              <a:ext uri="{FF2B5EF4-FFF2-40B4-BE49-F238E27FC236}">
                <a16:creationId xmlns:a16="http://schemas.microsoft.com/office/drawing/2014/main" id="{EE97BCC5-BBF9-476D-A4D9-E3B7306D4720}"/>
              </a:ext>
            </a:extLst>
          </p:cNvPr>
          <p:cNvSpPr>
            <a:spLocks noGrp="1"/>
          </p:cNvSpPr>
          <p:nvPr>
            <p:ph idx="10"/>
          </p:nvPr>
        </p:nvSpPr>
        <p:spPr/>
        <p:txBody>
          <a:bodyPr>
            <a:normAutofit fontScale="85000" lnSpcReduction="10000"/>
          </a:bodyPr>
          <a:lstStyle/>
          <a:p>
            <a:r>
              <a:rPr lang="en-US" sz="2900" dirty="0">
                <a:latin typeface="+mj-lt"/>
                <a:cs typeface="Calibri" panose="020F0502020204030204" pitchFamily="34" charset="0"/>
              </a:rPr>
              <a:t>Cultural competency training for student leaders</a:t>
            </a:r>
          </a:p>
          <a:p>
            <a:r>
              <a:rPr lang="en-US" sz="2800" dirty="0"/>
              <a:t>Develop policy on gender-neutral facilities, and monitor progress toward any needed facilities </a:t>
            </a:r>
          </a:p>
          <a:p>
            <a:r>
              <a:rPr lang="en-US" sz="2900" dirty="0">
                <a:solidFill>
                  <a:schemeClr val="tx1"/>
                </a:solidFill>
                <a:latin typeface="+mj-lt"/>
              </a:rPr>
              <a:t>Develop ways to include diversity, equity and inclusion work as part of all regular staff annual evaluations as appropriate to roles </a:t>
            </a:r>
          </a:p>
          <a:p>
            <a:r>
              <a:rPr lang="en-US" sz="2900" dirty="0">
                <a:latin typeface="+mj-lt"/>
                <a:cs typeface="Calibri" panose="020F0502020204030204" pitchFamily="34" charset="0"/>
              </a:rPr>
              <a:t>Markedly increase retention and off-campus participation of underrepresented students</a:t>
            </a:r>
          </a:p>
          <a:p>
            <a:r>
              <a:rPr lang="en-US" sz="2900" dirty="0">
                <a:latin typeface="+mj-lt"/>
              </a:rPr>
              <a:t>Train department chairs and managers on supporting diverse faculty and staff and creating/maintaining an equitable and inclusive working environment </a:t>
            </a:r>
          </a:p>
          <a:p>
            <a:pPr lvl="1"/>
            <a:endParaRPr lang="en-US" sz="2900" dirty="0"/>
          </a:p>
          <a:p>
            <a:endParaRPr lang="en-US" dirty="0"/>
          </a:p>
        </p:txBody>
      </p:sp>
    </p:spTree>
    <p:extLst>
      <p:ext uri="{BB962C8B-B14F-4D97-AF65-F5344CB8AC3E}">
        <p14:creationId xmlns:p14="http://schemas.microsoft.com/office/powerpoint/2010/main" val="2612116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CC07FD-B933-4DAC-B353-B69291E7A7C1}"/>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7E1AE158-4563-4FDD-8179-B60ACFF1F3AC}"/>
              </a:ext>
            </a:extLst>
          </p:cNvPr>
          <p:cNvSpPr>
            <a:spLocks noGrp="1"/>
          </p:cNvSpPr>
          <p:nvPr>
            <p:ph type="title"/>
          </p:nvPr>
        </p:nvSpPr>
        <p:spPr/>
        <p:txBody>
          <a:bodyPr/>
          <a:lstStyle/>
          <a:p>
            <a:r>
              <a:rPr lang="en-US" dirty="0"/>
              <a:t>In addition - 3</a:t>
            </a:r>
          </a:p>
        </p:txBody>
      </p:sp>
      <p:sp>
        <p:nvSpPr>
          <p:cNvPr id="4" name="Text Placeholder 3">
            <a:extLst>
              <a:ext uri="{FF2B5EF4-FFF2-40B4-BE49-F238E27FC236}">
                <a16:creationId xmlns:a16="http://schemas.microsoft.com/office/drawing/2014/main" id="{CFA83EC6-7BC3-4F89-87DD-BFD6AE80B3A1}"/>
              </a:ext>
            </a:extLst>
          </p:cNvPr>
          <p:cNvSpPr>
            <a:spLocks noGrp="1"/>
          </p:cNvSpPr>
          <p:nvPr>
            <p:ph type="body" idx="2"/>
          </p:nvPr>
        </p:nvSpPr>
        <p:spPr/>
        <p:txBody>
          <a:bodyPr/>
          <a:lstStyle/>
          <a:p>
            <a:r>
              <a:rPr lang="en-US" sz="2900" dirty="0"/>
              <a:t>Work in progress: </a:t>
            </a:r>
          </a:p>
          <a:p>
            <a:pPr lvl="1"/>
            <a:r>
              <a:rPr lang="en-US" sz="2900" dirty="0"/>
              <a:t>Faculty retention study (Faculty Mentoring Cohort Program, started 2019, ongoing)</a:t>
            </a:r>
          </a:p>
          <a:p>
            <a:pPr lvl="1"/>
            <a:r>
              <a:rPr lang="en-US" sz="2900" dirty="0"/>
              <a:t>HEDs climate survey of all faculty, staff, students</a:t>
            </a:r>
          </a:p>
          <a:p>
            <a:pPr lvl="1"/>
            <a:r>
              <a:rPr lang="en-US" sz="2900" dirty="0"/>
              <a:t>Hiring of a new Title IX/Civil Rights investigator</a:t>
            </a:r>
          </a:p>
        </p:txBody>
      </p:sp>
    </p:spTree>
    <p:extLst>
      <p:ext uri="{BB962C8B-B14F-4D97-AF65-F5344CB8AC3E}">
        <p14:creationId xmlns:p14="http://schemas.microsoft.com/office/powerpoint/2010/main" val="270627012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DF15B2-71C9-4A61-ACDE-2FFD43B13834}"/>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D631A874-9E45-4577-8876-1DF975F7C524}"/>
              </a:ext>
            </a:extLst>
          </p:cNvPr>
          <p:cNvSpPr>
            <a:spLocks noGrp="1"/>
          </p:cNvSpPr>
          <p:nvPr>
            <p:ph type="title"/>
          </p:nvPr>
        </p:nvSpPr>
        <p:spPr/>
        <p:txBody>
          <a:bodyPr/>
          <a:lstStyle/>
          <a:p>
            <a:r>
              <a:rPr lang="en-US"/>
              <a:t>Long-term</a:t>
            </a:r>
          </a:p>
        </p:txBody>
      </p:sp>
      <p:sp>
        <p:nvSpPr>
          <p:cNvPr id="4" name="Text Placeholder 3">
            <a:extLst>
              <a:ext uri="{FF2B5EF4-FFF2-40B4-BE49-F238E27FC236}">
                <a16:creationId xmlns:a16="http://schemas.microsoft.com/office/drawing/2014/main" id="{9CAFB4F4-9F89-4EBB-8413-B590CDAEC637}"/>
              </a:ext>
            </a:extLst>
          </p:cNvPr>
          <p:cNvSpPr>
            <a:spLocks noGrp="1"/>
          </p:cNvSpPr>
          <p:nvPr>
            <p:ph type="body" idx="2"/>
          </p:nvPr>
        </p:nvSpPr>
        <p:spPr/>
        <p:txBody>
          <a:bodyPr>
            <a:normAutofit fontScale="55000" lnSpcReduction="20000"/>
          </a:bodyPr>
          <a:lstStyle/>
          <a:p>
            <a:r>
              <a:rPr lang="en-US" sz="3300" dirty="0">
                <a:solidFill>
                  <a:srgbClr val="000000"/>
                </a:solidFill>
                <a:cs typeface="Calibri" panose="020F0502020204030204" pitchFamily="34" charset="0"/>
              </a:rPr>
              <a:t>Hiring</a:t>
            </a:r>
          </a:p>
          <a:p>
            <a:pPr lvl="1"/>
            <a:r>
              <a:rPr lang="en-US" sz="2900" dirty="0">
                <a:solidFill>
                  <a:srgbClr val="000000"/>
                </a:solidFill>
                <a:cs typeface="Calibri" panose="020F0502020204030204" pitchFamily="34" charset="0"/>
              </a:rPr>
              <a:t>Develop ways to include diversity, equity and inclusion work as part of all regular staff annual evaluations as appropriate to roles </a:t>
            </a:r>
          </a:p>
          <a:p>
            <a:pPr lvl="1"/>
            <a:r>
              <a:rPr lang="en-US" sz="3300" dirty="0">
                <a:cs typeface="Calibri" panose="020F0502020204030204" pitchFamily="34" charset="0"/>
              </a:rPr>
              <a:t>Ensure that all search committees have a trained diversity advocate (faculty and staff) throughout the College</a:t>
            </a:r>
          </a:p>
          <a:p>
            <a:r>
              <a:rPr lang="en-US" sz="3300" dirty="0">
                <a:cs typeface="Calibri" panose="020F0502020204030204" pitchFamily="34" charset="0"/>
              </a:rPr>
              <a:t>Increase diversity of students, staff and faculty each year</a:t>
            </a:r>
          </a:p>
          <a:p>
            <a:pPr lvl="1"/>
            <a:r>
              <a:rPr lang="en-US" sz="3300" dirty="0">
                <a:cs typeface="Calibri" panose="020F0502020204030204" pitchFamily="34" charset="0"/>
              </a:rPr>
              <a:t>ensuring diversity among faculty in each academic division by 2020 and in each field of study by 2025, </a:t>
            </a:r>
          </a:p>
          <a:p>
            <a:pPr lvl="1"/>
            <a:r>
              <a:rPr lang="en-US" sz="3300" dirty="0">
                <a:cs typeface="Calibri" panose="020F0502020204030204" pitchFamily="34" charset="0"/>
              </a:rPr>
              <a:t>and with attention to increasing diversity across all areas of staff work </a:t>
            </a:r>
          </a:p>
          <a:p>
            <a:r>
              <a:rPr lang="en-US" sz="3300" dirty="0">
                <a:latin typeface="+mj-lt"/>
              </a:rPr>
              <a:t>External review of disability support services and ADA compliance</a:t>
            </a:r>
            <a:endParaRPr lang="en-US" sz="3300" dirty="0">
              <a:latin typeface="+mj-lt"/>
              <a:cs typeface="Calibri" panose="020F0502020204030204" pitchFamily="34" charset="0"/>
            </a:endParaRPr>
          </a:p>
          <a:p>
            <a:r>
              <a:rPr lang="en-US" sz="3300" dirty="0">
                <a:latin typeface="+mj-lt"/>
              </a:rPr>
              <a:t>Strengthen collaborations with the City of the Wooster regarding diversity and inclusion, particularly through sharing educational programs we bring here with local schools (beginning 2018)</a:t>
            </a:r>
          </a:p>
          <a:p>
            <a:endParaRPr lang="en-US" sz="3300" dirty="0">
              <a:latin typeface="+mj-lt"/>
              <a:cs typeface="Calibri" panose="020F0502020204030204" pitchFamily="34" charset="0"/>
            </a:endParaRPr>
          </a:p>
          <a:p>
            <a:pPr marL="114300" indent="0">
              <a:buNone/>
            </a:pPr>
            <a:r>
              <a:rPr lang="en-US" sz="3300" b="1" dirty="0">
                <a:latin typeface="+mj-lt"/>
                <a:cs typeface="Calibri" panose="020F0502020204030204" pitchFamily="34" charset="0"/>
              </a:rPr>
              <a:t>The Goal: Become a national model of DEI efforts throughout all divisions</a:t>
            </a:r>
          </a:p>
          <a:p>
            <a:endParaRPr lang="en-US" dirty="0"/>
          </a:p>
          <a:p>
            <a:endParaRPr lang="en-US" dirty="0"/>
          </a:p>
        </p:txBody>
      </p:sp>
    </p:spTree>
    <p:extLst>
      <p:ext uri="{BB962C8B-B14F-4D97-AF65-F5344CB8AC3E}">
        <p14:creationId xmlns:p14="http://schemas.microsoft.com/office/powerpoint/2010/main" val="85066616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123"/>
          <p:cNvSpPr txBox="1">
            <a:spLocks noGrp="1"/>
          </p:cNvSpPr>
          <p:nvPr>
            <p:ph type="ctrTitle"/>
          </p:nvPr>
        </p:nvSpPr>
        <p:spPr>
          <a:xfrm>
            <a:off x="685800" y="1752601"/>
            <a:ext cx="7772400" cy="1847850"/>
          </a:xfrm>
          <a:prstGeom prst="rect">
            <a:avLst/>
          </a:prstGeom>
          <a:solidFill>
            <a:schemeClr val="lt1"/>
          </a:solidFill>
          <a:ln w="762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4400"/>
              <a:buFont typeface="Palatino Linotype"/>
              <a:buNone/>
            </a:pPr>
            <a:r>
              <a:rPr lang="en-US" sz="4400" b="1">
                <a:ea typeface="Palatino Linotype"/>
                <a:cs typeface="Palatino Linotype"/>
                <a:sym typeface="Palatino Linotype"/>
              </a:rPr>
              <a:t>Questions?</a:t>
            </a:r>
            <a:endParaRPr lang="en-US"/>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g5be77cefbb_1_31"/>
          <p:cNvSpPr txBox="1">
            <a:spLocks noGrp="1"/>
          </p:cNvSpPr>
          <p:nvPr>
            <p:ph type="body" idx="1"/>
          </p:nvPr>
        </p:nvSpPr>
        <p:spPr>
          <a:xfrm>
            <a:off x="457200" y="1258845"/>
            <a:ext cx="8229600" cy="3932605"/>
          </a:xfrm>
          <a:prstGeom prst="rect">
            <a:avLst/>
          </a:prstGeom>
        </p:spPr>
        <p:txBody>
          <a:bodyPr spcFirstLastPara="1" wrap="square" lIns="91425" tIns="45700" rIns="91425" bIns="45700" anchor="t" anchorCtr="0">
            <a:noAutofit/>
          </a:bodyPr>
          <a:lstStyle/>
          <a:p>
            <a:pPr marL="285750" indent="-285750"/>
            <a:r>
              <a:rPr lang="en-US" sz="1600" b="1" dirty="0"/>
              <a:t>2009</a:t>
            </a:r>
            <a:r>
              <a:rPr lang="en-US" sz="1600" dirty="0"/>
              <a:t> – Center for Diversity &amp; Global Engagement (CDGE) is created to serve faculty and students, co-managed by a faculty and staff member</a:t>
            </a:r>
          </a:p>
          <a:p>
            <a:pPr marL="285750" indent="-285750"/>
            <a:r>
              <a:rPr lang="en-US" sz="1600" b="1" dirty="0"/>
              <a:t>2015</a:t>
            </a:r>
            <a:r>
              <a:rPr lang="en-US" sz="1600" dirty="0"/>
              <a:t> – Center for Diversity &amp; Inclusion (CDI), becomes student-focused umbrella over Office of Interfaith Campus Ministries (OICM), and the Office of Sexuality &amp; Gender Inclusion (OSGI) is created</a:t>
            </a:r>
          </a:p>
          <a:p>
            <a:pPr marL="285750" indent="-285750"/>
            <a:r>
              <a:rPr lang="en-US" sz="1600" b="1" dirty="0"/>
              <a:t>2015-16</a:t>
            </a:r>
            <a:r>
              <a:rPr lang="en-US" sz="1600" dirty="0"/>
              <a:t> – Town Hall and faculty discussions on diversity culminate in report submitted to president in June 2016</a:t>
            </a:r>
          </a:p>
          <a:p>
            <a:pPr marL="285750" indent="-285750"/>
            <a:r>
              <a:rPr lang="en-US" sz="1600" b="1" dirty="0"/>
              <a:t>2016-2017</a:t>
            </a:r>
            <a:r>
              <a:rPr lang="en-US" sz="1600" dirty="0"/>
              <a:t> – President Bolton establishes Diversity, Equity &amp; Inclusion Strategic Planning Group (DEISPG), a 16-member group of students, faculty, and staff that submitted a multi-year DEI Strategic Plan in 2017</a:t>
            </a:r>
          </a:p>
        </p:txBody>
      </p:sp>
      <p:sp>
        <p:nvSpPr>
          <p:cNvPr id="159" name="Google Shape;159;g5be77cefbb_1_31"/>
          <p:cNvSpPr txBox="1">
            <a:spLocks noGrp="1"/>
          </p:cNvSpPr>
          <p:nvPr>
            <p:ph type="title"/>
          </p:nvPr>
        </p:nvSpPr>
        <p:spPr>
          <a:xfrm>
            <a:off x="-2357" y="450035"/>
            <a:ext cx="9154605" cy="958213"/>
          </a:xfrm>
          <a:prstGeom prst="rect">
            <a:avLst/>
          </a:prstGeom>
        </p:spPr>
        <p:txBody>
          <a:bodyPr spcFirstLastPara="1" wrap="square" lIns="91425" tIns="45700" rIns="91425" bIns="45700" anchor="ctr" anchorCtr="0">
            <a:noAutofit/>
          </a:bodyPr>
          <a:lstStyle/>
          <a:p>
            <a:r>
              <a:rPr lang="en-US"/>
              <a:t>How Did We Get Here? </a:t>
            </a:r>
            <a:endParaRPr/>
          </a:p>
        </p:txBody>
      </p:sp>
      <p:pic>
        <p:nvPicPr>
          <p:cNvPr id="160" name="Google Shape;160;g5be77cefbb_1_31"/>
          <p:cNvPicPr preferRelativeResize="0"/>
          <p:nvPr/>
        </p:nvPicPr>
        <p:blipFill>
          <a:blip r:embed="rId3">
            <a:alphaModFix/>
          </a:blip>
          <a:stretch>
            <a:fillRect/>
          </a:stretch>
        </p:blipFill>
        <p:spPr>
          <a:xfrm>
            <a:off x="457200" y="4158141"/>
            <a:ext cx="3218523" cy="1711915"/>
          </a:xfrm>
          <a:prstGeom prst="rect">
            <a:avLst/>
          </a:prstGeom>
          <a:noFill/>
          <a:ln>
            <a:noFill/>
          </a:ln>
        </p:spPr>
      </p:pic>
      <p:pic>
        <p:nvPicPr>
          <p:cNvPr id="161" name="Google Shape;161;g5be77cefbb_1_31"/>
          <p:cNvPicPr preferRelativeResize="0"/>
          <p:nvPr/>
        </p:nvPicPr>
        <p:blipFill>
          <a:blip r:embed="rId4">
            <a:alphaModFix/>
          </a:blip>
          <a:stretch>
            <a:fillRect/>
          </a:stretch>
        </p:blipFill>
        <p:spPr>
          <a:xfrm>
            <a:off x="2976075" y="5273475"/>
            <a:ext cx="5710725" cy="934000"/>
          </a:xfrm>
          <a:prstGeom prst="rect">
            <a:avLst/>
          </a:prstGeom>
          <a:noFill/>
          <a:ln>
            <a:noFill/>
          </a:ln>
        </p:spPr>
      </p:pic>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07064C-BD92-463F-8ED1-078DF29C3257}"/>
              </a:ext>
            </a:extLst>
          </p:cNvPr>
          <p:cNvSpPr>
            <a:spLocks noGrp="1"/>
          </p:cNvSpPr>
          <p:nvPr>
            <p:ph type="body" idx="1"/>
          </p:nvPr>
        </p:nvSpPr>
        <p:spPr/>
        <p:txBody>
          <a:bodyPr/>
          <a:lstStyle/>
          <a:p>
            <a:endParaRPr lang="en-US"/>
          </a:p>
        </p:txBody>
      </p:sp>
      <p:sp>
        <p:nvSpPr>
          <p:cNvPr id="3" name="Title 2">
            <a:extLst>
              <a:ext uri="{FF2B5EF4-FFF2-40B4-BE49-F238E27FC236}">
                <a16:creationId xmlns:a16="http://schemas.microsoft.com/office/drawing/2014/main" id="{484A49A7-476F-479C-A82B-F5422B36709C}"/>
              </a:ext>
            </a:extLst>
          </p:cNvPr>
          <p:cNvSpPr>
            <a:spLocks noGrp="1"/>
          </p:cNvSpPr>
          <p:nvPr>
            <p:ph type="title"/>
          </p:nvPr>
        </p:nvSpPr>
        <p:spPr/>
        <p:txBody>
          <a:bodyPr>
            <a:normAutofit fontScale="90000"/>
          </a:bodyPr>
          <a:lstStyle/>
          <a:p>
            <a:r>
              <a:rPr lang="en-US"/>
              <a:t>DEI Strategic Plan</a:t>
            </a:r>
            <a:br>
              <a:rPr lang="en-US"/>
            </a:br>
            <a:r>
              <a:rPr lang="en-US"/>
              <a:t>endorsed by Cabinet/BOT</a:t>
            </a:r>
          </a:p>
        </p:txBody>
      </p:sp>
      <p:sp>
        <p:nvSpPr>
          <p:cNvPr id="4" name="Text Placeholder 3">
            <a:extLst>
              <a:ext uri="{FF2B5EF4-FFF2-40B4-BE49-F238E27FC236}">
                <a16:creationId xmlns:a16="http://schemas.microsoft.com/office/drawing/2014/main" id="{A455678F-B314-4EEA-AA86-F9909D6A8282}"/>
              </a:ext>
            </a:extLst>
          </p:cNvPr>
          <p:cNvSpPr>
            <a:spLocks noGrp="1"/>
          </p:cNvSpPr>
          <p:nvPr>
            <p:ph type="body" idx="2"/>
          </p:nvPr>
        </p:nvSpPr>
        <p:spPr>
          <a:xfrm>
            <a:off x="457200" y="1828800"/>
            <a:ext cx="8229600" cy="4752474"/>
          </a:xfrm>
        </p:spPr>
        <p:txBody>
          <a:bodyPr>
            <a:noAutofit/>
          </a:bodyPr>
          <a:lstStyle/>
          <a:p>
            <a:pPr marL="114300" indent="0">
              <a:buNone/>
            </a:pPr>
            <a:r>
              <a:rPr lang="en-US" sz="1600">
                <a:latin typeface="Arial" panose="020B0604020202020204" pitchFamily="34" charset="0"/>
              </a:rPr>
              <a:t>1. Recruitment, retention, access, and climate</a:t>
            </a:r>
          </a:p>
          <a:p>
            <a:pPr lvl="1">
              <a:buFont typeface="+mj-lt"/>
              <a:buAutoNum type="alphaLcParenR"/>
            </a:pPr>
            <a:r>
              <a:rPr lang="en-US" sz="1600">
                <a:latin typeface="Arial" panose="020B0604020202020204" pitchFamily="34" charset="0"/>
              </a:rPr>
              <a:t>recruitment of students, faculty and staff from historically marginalized groups</a:t>
            </a:r>
          </a:p>
          <a:p>
            <a:pPr lvl="1">
              <a:buFont typeface="+mj-lt"/>
              <a:buAutoNum type="alphaLcParenR"/>
            </a:pPr>
            <a:r>
              <a:rPr lang="en-US" sz="1600">
                <a:latin typeface="Arial" panose="020B0604020202020204" pitchFamily="34" charset="0"/>
              </a:rPr>
              <a:t>accessibility of campus spaces and programs for those with disabilities</a:t>
            </a:r>
          </a:p>
          <a:p>
            <a:pPr lvl="1">
              <a:buFont typeface="+mj-lt"/>
              <a:buAutoNum type="alphaLcParenR"/>
            </a:pPr>
            <a:r>
              <a:rPr lang="en-US" sz="1600">
                <a:latin typeface="Arial" panose="020B0604020202020204" pitchFamily="34" charset="0"/>
              </a:rPr>
              <a:t>resources and support for students, faculty and staff from historically marginalized groups</a:t>
            </a:r>
          </a:p>
          <a:p>
            <a:pPr lvl="1">
              <a:buFont typeface="+mj-lt"/>
              <a:buAutoNum type="alphaLcParenR"/>
            </a:pPr>
            <a:r>
              <a:rPr lang="en-US" sz="1600">
                <a:latin typeface="Arial" panose="020B0604020202020204" pitchFamily="34" charset="0"/>
              </a:rPr>
              <a:t>cultural competencies and skills among students, staff and faculty</a:t>
            </a:r>
          </a:p>
          <a:p>
            <a:pPr marL="114300" indent="0">
              <a:buNone/>
            </a:pPr>
            <a:r>
              <a:rPr lang="en-US" sz="1600">
                <a:latin typeface="Arial" panose="020B0604020202020204" pitchFamily="34" charset="0"/>
              </a:rPr>
              <a:t>2. Structure, assessment, and accountability</a:t>
            </a:r>
          </a:p>
          <a:p>
            <a:pPr lvl="1">
              <a:buFont typeface="+mj-lt"/>
              <a:buAutoNum type="alphaLcParenR"/>
            </a:pPr>
            <a:r>
              <a:rPr lang="en-US" sz="1600">
                <a:latin typeface="Arial" panose="020B0604020202020204" pitchFamily="34" charset="0"/>
              </a:rPr>
              <a:t>Create clear responsibilities/expectations for work towards diversity, equity and inclusion</a:t>
            </a:r>
          </a:p>
          <a:p>
            <a:pPr lvl="1">
              <a:buFont typeface="+mj-lt"/>
              <a:buAutoNum type="alphaLcParenR"/>
            </a:pPr>
            <a:r>
              <a:rPr lang="en-US" sz="1600">
                <a:latin typeface="Arial" panose="020B0604020202020204" pitchFamily="34" charset="0"/>
              </a:rPr>
              <a:t>Organize and resource diversity, equity and inclusion work to enable consistent oversight, leadership and assessment</a:t>
            </a:r>
          </a:p>
          <a:p>
            <a:pPr lvl="1">
              <a:buFont typeface="+mj-lt"/>
              <a:buAutoNum type="alphaLcParenR"/>
            </a:pPr>
            <a:r>
              <a:rPr lang="en-US" sz="1600">
                <a:latin typeface="Arial" panose="020B0604020202020204" pitchFamily="34" charset="0"/>
              </a:rPr>
              <a:t>Develop and implement regular assessments of progress toward goals</a:t>
            </a:r>
          </a:p>
          <a:p>
            <a:pPr marL="114300" indent="0">
              <a:buNone/>
            </a:pPr>
            <a:r>
              <a:rPr lang="en-US" sz="1600">
                <a:latin typeface="Arial" panose="020B0604020202020204" pitchFamily="34" charset="0"/>
              </a:rPr>
              <a:t>3. External to Cow</a:t>
            </a:r>
          </a:p>
          <a:p>
            <a:pPr lvl="1">
              <a:buFont typeface="+mj-lt"/>
              <a:buAutoNum type="alphaLcParenR"/>
            </a:pPr>
            <a:r>
              <a:rPr lang="en-US" sz="1600">
                <a:latin typeface="Arial" panose="020B0604020202020204" pitchFamily="34" charset="0"/>
              </a:rPr>
              <a:t>Partner with the City of Wooster community</a:t>
            </a:r>
          </a:p>
          <a:p>
            <a:pPr lvl="1">
              <a:buAutoNum type="alphaLcParenR"/>
            </a:pPr>
            <a:r>
              <a:rPr lang="en-US" sz="1600">
                <a:latin typeface="Arial" panose="020B0604020202020204" pitchFamily="34" charset="0"/>
              </a:rPr>
              <a:t>Communicate effectively and regularly with the community about actions and progress</a:t>
            </a:r>
          </a:p>
        </p:txBody>
      </p:sp>
    </p:spTree>
    <p:extLst>
      <p:ext uri="{BB962C8B-B14F-4D97-AF65-F5344CB8AC3E}">
        <p14:creationId xmlns:p14="http://schemas.microsoft.com/office/powerpoint/2010/main" val="387925984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g5be77cefbb_1_19"/>
          <p:cNvSpPr txBox="1">
            <a:spLocks noGrp="1"/>
          </p:cNvSpPr>
          <p:nvPr>
            <p:ph type="title"/>
          </p:nvPr>
        </p:nvSpPr>
        <p:spPr>
          <a:xfrm>
            <a:off x="457200" y="460750"/>
            <a:ext cx="8229600" cy="1076048"/>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A New CDI </a:t>
            </a:r>
            <a:endParaRPr/>
          </a:p>
        </p:txBody>
      </p:sp>
      <p:sp>
        <p:nvSpPr>
          <p:cNvPr id="175" name="Google Shape;175;g5be77cefbb_1_19"/>
          <p:cNvSpPr txBox="1">
            <a:spLocks noGrp="1"/>
          </p:cNvSpPr>
          <p:nvPr>
            <p:ph type="body" idx="1"/>
          </p:nvPr>
        </p:nvSpPr>
        <p:spPr>
          <a:xfrm>
            <a:off x="457200" y="1323474"/>
            <a:ext cx="8229600" cy="4537401"/>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000" b="1" dirty="0"/>
              <a:t>2017</a:t>
            </a:r>
            <a:r>
              <a:rPr lang="en-US" sz="2000" dirty="0"/>
              <a:t> – Strategic Plan recommends hiring of CDEIO, and results in a re-envisioned CDI</a:t>
            </a:r>
          </a:p>
          <a:p>
            <a:pPr marL="342900">
              <a:spcBef>
                <a:spcPts val="0"/>
              </a:spcBef>
            </a:pPr>
            <a:r>
              <a:rPr lang="en-US" sz="2000" dirty="0"/>
              <a:t>Focused primarily on student support and on the </a:t>
            </a:r>
            <a:r>
              <a:rPr lang="en-US" sz="2000" dirty="0" err="1"/>
              <a:t>intersectionalities</a:t>
            </a:r>
            <a:r>
              <a:rPr lang="en-US" sz="2000" dirty="0"/>
              <a:t> of students’ evolving identities</a:t>
            </a:r>
          </a:p>
          <a:p>
            <a:pPr marL="342900">
              <a:spcBef>
                <a:spcPts val="0"/>
              </a:spcBef>
              <a:buSzPts val="2000"/>
            </a:pPr>
            <a:r>
              <a:rPr lang="en-US" sz="2000" dirty="0">
                <a:solidFill>
                  <a:schemeClr val="bg2"/>
                </a:solidFill>
              </a:rPr>
              <a:t>CDI no longer had additional responsibilities in Student Affairs, in order to provide added staff time and support to CDI</a:t>
            </a:r>
          </a:p>
          <a:p>
            <a:pPr marL="342900" lvl="0" algn="l" rtl="0">
              <a:spcBef>
                <a:spcPts val="0"/>
              </a:spcBef>
              <a:spcAft>
                <a:spcPts val="0"/>
              </a:spcAft>
              <a:buSzPts val="2000"/>
            </a:pPr>
            <a:r>
              <a:rPr lang="en-US" sz="2000" dirty="0"/>
              <a:t>Each area became a “branch” of CDI</a:t>
            </a:r>
            <a:endParaRPr sz="2000" dirty="0"/>
          </a:p>
          <a:p>
            <a:pPr marL="342900">
              <a:spcBef>
                <a:spcPts val="0"/>
              </a:spcBef>
              <a:buSzPts val="2000"/>
            </a:pPr>
            <a:r>
              <a:rPr lang="en-US" sz="2000" dirty="0"/>
              <a:t>OICM changed to Religious &amp; Spiritual Life (RSL) to best fit rising trends and identities of Wooster students. </a:t>
            </a:r>
          </a:p>
          <a:p>
            <a:pPr marL="342900">
              <a:spcBef>
                <a:spcPts val="0"/>
              </a:spcBef>
              <a:buSzPts val="2000"/>
            </a:pPr>
            <a:r>
              <a:rPr lang="en-US" sz="2000" dirty="0"/>
              <a:t>Civic and Social Responsibility (CSR) was created to support civic engagement and volunteerism</a:t>
            </a:r>
          </a:p>
          <a:p>
            <a:pPr marL="0" indent="0">
              <a:spcBef>
                <a:spcPts val="0"/>
              </a:spcBef>
              <a:buSzPts val="2000"/>
              <a:buNone/>
            </a:pPr>
            <a:r>
              <a:rPr lang="en-US" sz="2000" b="1" dirty="0"/>
              <a:t>2019</a:t>
            </a:r>
            <a:r>
              <a:rPr lang="en-US" sz="2000" dirty="0"/>
              <a:t> – New CDEIO appointed, CDI shifts comes under CDEIO, and CSR moves to APEX</a:t>
            </a:r>
          </a:p>
          <a:p>
            <a:pPr lvl="1" indent="-457200">
              <a:spcBef>
                <a:spcPts val="0"/>
              </a:spcBef>
              <a:buSzPts val="2000"/>
            </a:pPr>
            <a:r>
              <a:rPr lang="en-US" sz="2000" dirty="0"/>
              <a:t>External review of the CDI – November 2019</a:t>
            </a:r>
          </a:p>
          <a:p>
            <a:pPr marL="457200" lvl="0" indent="0" algn="l" rtl="0">
              <a:spcBef>
                <a:spcPts val="360"/>
              </a:spcBef>
              <a:spcAft>
                <a:spcPts val="0"/>
              </a:spcAft>
              <a:buNone/>
            </a:pPr>
            <a:endParaRPr sz="2400" dirty="0"/>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9"/>
          <p:cNvSpPr txBox="1">
            <a:spLocks noGrp="1"/>
          </p:cNvSpPr>
          <p:nvPr>
            <p:ph type="title"/>
          </p:nvPr>
        </p:nvSpPr>
        <p:spPr>
          <a:xfrm>
            <a:off x="-2356" y="533400"/>
            <a:ext cx="9142820" cy="789495"/>
          </a:xfrm>
          <a:prstGeom prst="rect">
            <a:avLst/>
          </a:prstGeom>
          <a:noFill/>
          <a:ln w="76200" cap="flat" cmpd="sng">
            <a:noFill/>
            <a:prstDash val="solid"/>
            <a:round/>
            <a:headEnd type="none" w="sm" len="sm"/>
            <a:tailEnd type="none" w="sm" len="sm"/>
          </a:ln>
        </p:spPr>
        <p:txBody>
          <a:bodyPr spcFirstLastPara="1" wrap="square" lIns="91425" tIns="45700" rIns="91425" bIns="45700" anchor="ctr" anchorCtr="0">
            <a:normAutofit fontScale="90000"/>
          </a:bodyPr>
          <a:lstStyle/>
          <a:p>
            <a:pPr>
              <a:buSzPts val="3959"/>
            </a:pPr>
            <a:r>
              <a:rPr lang="en-US" sz="3200"/>
              <a:t>Center for Diversity &amp; Inclusion (CDI)</a:t>
            </a:r>
            <a:br>
              <a:rPr lang="en-US" sz="3200"/>
            </a:br>
            <a:r>
              <a:rPr lang="en-US" sz="3200"/>
              <a:t>Directors</a:t>
            </a:r>
          </a:p>
        </p:txBody>
      </p:sp>
      <p:graphicFrame>
        <p:nvGraphicFramePr>
          <p:cNvPr id="3" name="Table 3">
            <a:extLst>
              <a:ext uri="{FF2B5EF4-FFF2-40B4-BE49-F238E27FC236}">
                <a16:creationId xmlns:a16="http://schemas.microsoft.com/office/drawing/2014/main" id="{9619F60D-FE45-483B-9AEB-4031026EEF0E}"/>
              </a:ext>
            </a:extLst>
          </p:cNvPr>
          <p:cNvGraphicFramePr>
            <a:graphicFrameLocks noGrp="1"/>
          </p:cNvGraphicFramePr>
          <p:nvPr>
            <p:extLst>
              <p:ext uri="{D42A27DB-BD31-4B8C-83A1-F6EECF244321}">
                <p14:modId xmlns:p14="http://schemas.microsoft.com/office/powerpoint/2010/main" val="1622907942"/>
              </p:ext>
            </p:extLst>
          </p:nvPr>
        </p:nvGraphicFramePr>
        <p:xfrm>
          <a:off x="528320" y="1465326"/>
          <a:ext cx="8147050" cy="4758690"/>
        </p:xfrm>
        <a:graphic>
          <a:graphicData uri="http://schemas.openxmlformats.org/drawingml/2006/table">
            <a:tbl>
              <a:tblPr firstRow="1" bandRow="1">
                <a:tableStyleId>{BDBED569-4797-4DF1-A0F4-6AAB3CD982D8}</a:tableStyleId>
              </a:tblPr>
              <a:tblGrid>
                <a:gridCol w="8147050">
                  <a:extLst>
                    <a:ext uri="{9D8B030D-6E8A-4147-A177-3AD203B41FA5}">
                      <a16:colId xmlns:a16="http://schemas.microsoft.com/office/drawing/2014/main" val="4165920342"/>
                    </a:ext>
                  </a:extLst>
                </a:gridCol>
              </a:tblGrid>
              <a:tr h="750570">
                <a:tc>
                  <a:txBody>
                    <a:bodyPr/>
                    <a:lstStyle/>
                    <a:p>
                      <a:pPr marL="0" marR="0" lvl="0" indent="0" algn="l">
                        <a:lnSpc>
                          <a:spcPct val="100000"/>
                        </a:lnSpc>
                        <a:spcBef>
                          <a:spcPts val="0"/>
                        </a:spcBef>
                        <a:spcAft>
                          <a:spcPts val="0"/>
                        </a:spcAft>
                        <a:buNone/>
                      </a:pPr>
                      <a:r>
                        <a:rPr lang="en-US" sz="2000" u="none" strike="noStrike" noProof="0" err="1"/>
                        <a:t>Shadra</a:t>
                      </a:r>
                      <a:r>
                        <a:rPr lang="en-US" sz="2000" u="none" strike="noStrike" noProof="0"/>
                        <a:t> Smith, </a:t>
                      </a:r>
                      <a:r>
                        <a:rPr lang="en-US" sz="2000" u="none" strike="noStrike" noProof="0" err="1"/>
                        <a:t>M.S.Ed</a:t>
                      </a:r>
                      <a:r>
                        <a:rPr lang="en-US" sz="2000" u="none" strike="noStrike" noProof="0"/>
                        <a:t>.</a:t>
                      </a:r>
                    </a:p>
                    <a:p>
                      <a:pPr marL="0" marR="0" lvl="0" indent="0" algn="l">
                        <a:lnSpc>
                          <a:spcPct val="100000"/>
                        </a:lnSpc>
                        <a:spcBef>
                          <a:spcPts val="0"/>
                        </a:spcBef>
                        <a:spcAft>
                          <a:spcPts val="0"/>
                        </a:spcAft>
                        <a:buNone/>
                      </a:pPr>
                      <a:r>
                        <a:rPr lang="en-US" sz="2000" b="0" u="none" strike="noStrike" noProof="0"/>
                        <a:t>Interim Associate Dean of Students, Dean for Class of 2023 – First Generation/Limited-income students</a:t>
                      </a:r>
                      <a:endParaRPr lang="en-US" sz="2000" b="0"/>
                    </a:p>
                  </a:txBody>
                  <a:tcPr anchor="ctr"/>
                </a:tc>
                <a:extLst>
                  <a:ext uri="{0D108BD9-81ED-4DB2-BD59-A6C34878D82A}">
                    <a16:rowId xmlns:a16="http://schemas.microsoft.com/office/drawing/2014/main" val="1693130958"/>
                  </a:ext>
                </a:extLst>
              </a:tr>
              <a:tr h="750570">
                <a:tc>
                  <a:txBody>
                    <a:bodyPr/>
                    <a:lstStyle/>
                    <a:p>
                      <a:pPr marL="0" marR="0" lvl="0" indent="0" algn="l">
                        <a:lnSpc>
                          <a:spcPct val="100000"/>
                        </a:lnSpc>
                        <a:spcBef>
                          <a:spcPts val="0"/>
                        </a:spcBef>
                        <a:spcAft>
                          <a:spcPts val="0"/>
                        </a:spcAft>
                        <a:buNone/>
                      </a:pPr>
                      <a:r>
                        <a:rPr lang="en-US" sz="2000" b="1" u="none" strike="noStrike" noProof="0"/>
                        <a:t>Melissa </a:t>
                      </a:r>
                      <a:r>
                        <a:rPr lang="en-US" sz="2000" b="1" u="none" strike="noStrike" noProof="0" err="1"/>
                        <a:t>Chesanko</a:t>
                      </a:r>
                      <a:r>
                        <a:rPr lang="en-US" sz="2000" b="1" u="none" strike="noStrike" noProof="0"/>
                        <a:t>, Ed.D.</a:t>
                      </a:r>
                    </a:p>
                    <a:p>
                      <a:pPr marL="0" marR="0" lvl="0" indent="0" algn="l">
                        <a:lnSpc>
                          <a:spcPct val="100000"/>
                        </a:lnSpc>
                        <a:spcBef>
                          <a:spcPts val="0"/>
                        </a:spcBef>
                        <a:spcAft>
                          <a:spcPts val="0"/>
                        </a:spcAft>
                        <a:buNone/>
                      </a:pPr>
                      <a:r>
                        <a:rPr lang="en-US" sz="2000" u="none" strike="noStrike" noProof="0"/>
                        <a:t>Director of Sexuality &amp; Gender Inclusion (SGI)</a:t>
                      </a:r>
                      <a:endParaRPr lang="en-US" sz="2000"/>
                    </a:p>
                  </a:txBody>
                  <a:tcPr anchor="ctr"/>
                </a:tc>
                <a:extLst>
                  <a:ext uri="{0D108BD9-81ED-4DB2-BD59-A6C34878D82A}">
                    <a16:rowId xmlns:a16="http://schemas.microsoft.com/office/drawing/2014/main" val="1774790502"/>
                  </a:ext>
                </a:extLst>
              </a:tr>
              <a:tr h="750570">
                <a:tc>
                  <a:txBody>
                    <a:bodyPr/>
                    <a:lstStyle/>
                    <a:p>
                      <a:pPr marL="0" marR="0" lvl="0" indent="0" algn="l">
                        <a:lnSpc>
                          <a:spcPct val="100000"/>
                        </a:lnSpc>
                        <a:spcBef>
                          <a:spcPts val="0"/>
                        </a:spcBef>
                        <a:spcAft>
                          <a:spcPts val="0"/>
                        </a:spcAft>
                        <a:buNone/>
                      </a:pPr>
                      <a:r>
                        <a:rPr lang="en-US" sz="2000" b="1" u="none" strike="noStrike" noProof="0"/>
                        <a:t>Erin Guzmán, M.Div.</a:t>
                      </a:r>
                    </a:p>
                    <a:p>
                      <a:pPr marL="0" marR="0" lvl="0" indent="0" algn="l">
                        <a:lnSpc>
                          <a:spcPct val="100000"/>
                        </a:lnSpc>
                        <a:spcBef>
                          <a:spcPts val="0"/>
                        </a:spcBef>
                        <a:spcAft>
                          <a:spcPts val="0"/>
                        </a:spcAft>
                        <a:buNone/>
                      </a:pPr>
                      <a:r>
                        <a:rPr lang="en-US" sz="2000" u="none" strike="noStrike" noProof="0"/>
                        <a:t>Interim Director of Religious and Spiritual Life (RSL)</a:t>
                      </a:r>
                    </a:p>
                  </a:txBody>
                  <a:tcPr anchor="ctr"/>
                </a:tc>
                <a:extLst>
                  <a:ext uri="{0D108BD9-81ED-4DB2-BD59-A6C34878D82A}">
                    <a16:rowId xmlns:a16="http://schemas.microsoft.com/office/drawing/2014/main" val="689403292"/>
                  </a:ext>
                </a:extLst>
              </a:tr>
              <a:tr h="750570">
                <a:tc>
                  <a:txBody>
                    <a:bodyPr/>
                    <a:lstStyle/>
                    <a:p>
                      <a:pPr marL="0" marR="0" lvl="0" indent="0" algn="l">
                        <a:lnSpc>
                          <a:spcPct val="100000"/>
                        </a:lnSpc>
                        <a:spcBef>
                          <a:spcPts val="0"/>
                        </a:spcBef>
                        <a:spcAft>
                          <a:spcPts val="0"/>
                        </a:spcAft>
                        <a:buNone/>
                      </a:pPr>
                      <a:r>
                        <a:rPr lang="en-US" sz="2000" b="1" u="none" strike="noStrike" noProof="0"/>
                        <a:t>Jill Munro, M.A.</a:t>
                      </a:r>
                    </a:p>
                    <a:p>
                      <a:pPr marL="0" marR="0" lvl="0" indent="0" algn="l">
                        <a:lnSpc>
                          <a:spcPct val="100000"/>
                        </a:lnSpc>
                        <a:spcBef>
                          <a:spcPts val="0"/>
                        </a:spcBef>
                        <a:spcAft>
                          <a:spcPts val="0"/>
                        </a:spcAft>
                        <a:buNone/>
                      </a:pPr>
                      <a:r>
                        <a:rPr lang="en-US" sz="2000" u="none" strike="noStrike" noProof="0"/>
                        <a:t>Director of International Student Services (ISS)</a:t>
                      </a:r>
                    </a:p>
                  </a:txBody>
                  <a:tcPr anchor="ctr"/>
                </a:tc>
                <a:extLst>
                  <a:ext uri="{0D108BD9-81ED-4DB2-BD59-A6C34878D82A}">
                    <a16:rowId xmlns:a16="http://schemas.microsoft.com/office/drawing/2014/main" val="3558638396"/>
                  </a:ext>
                </a:extLst>
              </a:tr>
              <a:tr h="750570">
                <a:tc>
                  <a:txBody>
                    <a:bodyPr/>
                    <a:lstStyle/>
                    <a:p>
                      <a:pPr marL="0" marR="0" lvl="0" indent="0" algn="l">
                        <a:lnSpc>
                          <a:spcPct val="100000"/>
                        </a:lnSpc>
                        <a:spcBef>
                          <a:spcPts val="0"/>
                        </a:spcBef>
                        <a:spcAft>
                          <a:spcPts val="0"/>
                        </a:spcAft>
                        <a:buNone/>
                      </a:pPr>
                      <a:r>
                        <a:rPr lang="en-US" sz="2000" b="1" u="none" strike="noStrike" noProof="0"/>
                        <a:t>Amanda Paniagua, M.Ed.</a:t>
                      </a:r>
                    </a:p>
                    <a:p>
                      <a:pPr marL="0" marR="0" lvl="0" indent="0" algn="l">
                        <a:lnSpc>
                          <a:spcPct val="100000"/>
                        </a:lnSpc>
                        <a:spcBef>
                          <a:spcPts val="0"/>
                        </a:spcBef>
                        <a:spcAft>
                          <a:spcPts val="0"/>
                        </a:spcAft>
                        <a:buNone/>
                      </a:pPr>
                      <a:r>
                        <a:rPr lang="en-US" sz="2000" u="none" strike="noStrike" noProof="0"/>
                        <a:t>Director of Multicultural Student Affairs (MSA)</a:t>
                      </a:r>
                    </a:p>
                  </a:txBody>
                  <a:tcPr anchor="ctr"/>
                </a:tc>
                <a:extLst>
                  <a:ext uri="{0D108BD9-81ED-4DB2-BD59-A6C34878D82A}">
                    <a16:rowId xmlns:a16="http://schemas.microsoft.com/office/drawing/2014/main" val="798032848"/>
                  </a:ext>
                </a:extLst>
              </a:tr>
              <a:tr h="750570">
                <a:tc>
                  <a:txBody>
                    <a:bodyPr/>
                    <a:lstStyle/>
                    <a:p>
                      <a:pPr marL="0" lvl="0">
                        <a:buNone/>
                      </a:pPr>
                      <a:r>
                        <a:rPr lang="en-US" sz="2000" b="1" u="none" strike="noStrike" noProof="0"/>
                        <a:t>Sandi Kiser</a:t>
                      </a:r>
                      <a:endParaRPr lang="en-US" sz="2000" b="1"/>
                    </a:p>
                    <a:p>
                      <a:pPr marL="0" lvl="0">
                        <a:buNone/>
                      </a:pPr>
                      <a:r>
                        <a:rPr lang="en-US" sz="2000" u="none" strike="noStrike" noProof="0"/>
                        <a:t>Administrative Coordinator</a:t>
                      </a:r>
                      <a:endParaRPr lang="en-US" sz="2000"/>
                    </a:p>
                  </a:txBody>
                  <a:tcPr anchor="ctr"/>
                </a:tc>
                <a:extLst>
                  <a:ext uri="{0D108BD9-81ED-4DB2-BD59-A6C34878D82A}">
                    <a16:rowId xmlns:a16="http://schemas.microsoft.com/office/drawing/2014/main" val="96818932"/>
                  </a:ext>
                </a:extLst>
              </a:tr>
            </a:tbl>
          </a:graphicData>
        </a:graphic>
      </p:graphicFrame>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6963C28-F7F6-4D4D-ABD0-B32CE6ABFF59}"/>
              </a:ext>
            </a:extLst>
          </p:cNvPr>
          <p:cNvSpPr>
            <a:spLocks noGrp="1"/>
          </p:cNvSpPr>
          <p:nvPr>
            <p:ph type="body" idx="1"/>
          </p:nvPr>
        </p:nvSpPr>
        <p:spPr>
          <a:xfrm>
            <a:off x="167481" y="1225447"/>
            <a:ext cx="8614620" cy="4864496"/>
          </a:xfrm>
        </p:spPr>
        <p:txBody>
          <a:bodyPr spcFirstLastPara="1" wrap="square" lIns="91425" tIns="45700" rIns="91425" bIns="45700" anchor="t" anchorCtr="0">
            <a:noAutofit/>
          </a:bodyPr>
          <a:lstStyle/>
          <a:p>
            <a:pPr>
              <a:spcBef>
                <a:spcPts val="0"/>
              </a:spcBef>
            </a:pPr>
            <a:r>
              <a:rPr lang="en-US" sz="1800"/>
              <a:t>Established after a 10-year process of deliberations that culminated with the Diversity, Equity, and Inclusion Strategic Plan, submitted to the President in 2017</a:t>
            </a:r>
          </a:p>
          <a:p>
            <a:pPr>
              <a:spcBef>
                <a:spcPts val="0"/>
              </a:spcBef>
            </a:pPr>
            <a:r>
              <a:rPr lang="en-US" sz="1800"/>
              <a:t>The CDEIO established to serve students, faculty, staff, alumni, and the community</a:t>
            </a:r>
          </a:p>
          <a:p>
            <a:pPr>
              <a:lnSpc>
                <a:spcPct val="120000"/>
              </a:lnSpc>
              <a:spcBef>
                <a:spcPts val="0"/>
              </a:spcBef>
            </a:pPr>
            <a:r>
              <a:rPr lang="en-US" sz="1800" u="sng"/>
              <a:t>Oversees</a:t>
            </a:r>
            <a:r>
              <a:rPr lang="en-US" sz="1800"/>
              <a:t>: </a:t>
            </a:r>
          </a:p>
          <a:p>
            <a:pPr lvl="1">
              <a:lnSpc>
                <a:spcPct val="120000"/>
              </a:lnSpc>
              <a:spcBef>
                <a:spcPts val="0"/>
              </a:spcBef>
            </a:pPr>
            <a:r>
              <a:rPr lang="en-US" sz="1800"/>
              <a:t>Center for Diversity and Inclusion</a:t>
            </a:r>
          </a:p>
          <a:p>
            <a:pPr>
              <a:lnSpc>
                <a:spcPct val="120000"/>
              </a:lnSpc>
              <a:spcBef>
                <a:spcPts val="0"/>
              </a:spcBef>
            </a:pPr>
            <a:r>
              <a:rPr lang="en-US" sz="1800" u="sng"/>
              <a:t>Partners with</a:t>
            </a:r>
            <a:r>
              <a:rPr lang="en-US" sz="1800"/>
              <a:t>:</a:t>
            </a:r>
          </a:p>
          <a:p>
            <a:pPr lvl="1">
              <a:lnSpc>
                <a:spcPct val="120000"/>
              </a:lnSpc>
              <a:spcBef>
                <a:spcPts val="0"/>
              </a:spcBef>
            </a:pPr>
            <a:r>
              <a:rPr lang="en-US" sz="1800"/>
              <a:t>Admissions</a:t>
            </a:r>
          </a:p>
          <a:p>
            <a:pPr lvl="1">
              <a:lnSpc>
                <a:spcPct val="120000"/>
              </a:lnSpc>
              <a:spcBef>
                <a:spcPts val="0"/>
              </a:spcBef>
            </a:pPr>
            <a:r>
              <a:rPr lang="en-US" sz="1800"/>
              <a:t>Student Affairs</a:t>
            </a:r>
          </a:p>
          <a:p>
            <a:pPr lvl="1">
              <a:lnSpc>
                <a:spcPct val="120000"/>
              </a:lnSpc>
              <a:spcBef>
                <a:spcPts val="0"/>
              </a:spcBef>
            </a:pPr>
            <a:r>
              <a:rPr lang="en-US" sz="1800"/>
              <a:t>Academic Affairs</a:t>
            </a:r>
          </a:p>
          <a:p>
            <a:pPr lvl="1">
              <a:lnSpc>
                <a:spcPct val="120000"/>
              </a:lnSpc>
              <a:spcBef>
                <a:spcPts val="0"/>
              </a:spcBef>
            </a:pPr>
            <a:r>
              <a:rPr lang="en-US" sz="1800"/>
              <a:t>Development</a:t>
            </a:r>
          </a:p>
          <a:p>
            <a:pPr lvl="1">
              <a:lnSpc>
                <a:spcPct val="120000"/>
              </a:lnSpc>
              <a:spcBef>
                <a:spcPts val="0"/>
              </a:spcBef>
            </a:pPr>
            <a:r>
              <a:rPr lang="en-US" sz="1800"/>
              <a:t>Communications</a:t>
            </a:r>
          </a:p>
          <a:p>
            <a:pPr lvl="1">
              <a:lnSpc>
                <a:spcPct val="120000"/>
              </a:lnSpc>
              <a:spcBef>
                <a:spcPts val="0"/>
              </a:spcBef>
            </a:pPr>
            <a:r>
              <a:rPr lang="en-US" sz="1800"/>
              <a:t>Human Resources</a:t>
            </a:r>
          </a:p>
          <a:p>
            <a:pPr lvl="1">
              <a:lnSpc>
                <a:spcPct val="120000"/>
              </a:lnSpc>
              <a:spcBef>
                <a:spcPts val="0"/>
              </a:spcBef>
            </a:pPr>
            <a:r>
              <a:rPr lang="en-US" sz="2000"/>
              <a:t>other divisions of the College, as needed</a:t>
            </a:r>
          </a:p>
        </p:txBody>
      </p:sp>
      <p:sp>
        <p:nvSpPr>
          <p:cNvPr id="3" name="Title 2">
            <a:extLst>
              <a:ext uri="{FF2B5EF4-FFF2-40B4-BE49-F238E27FC236}">
                <a16:creationId xmlns:a16="http://schemas.microsoft.com/office/drawing/2014/main" id="{56675056-D5D3-4F91-A354-6945FB46CDD7}"/>
              </a:ext>
            </a:extLst>
          </p:cNvPr>
          <p:cNvSpPr>
            <a:spLocks noGrp="1"/>
          </p:cNvSpPr>
          <p:nvPr>
            <p:ph type="title"/>
          </p:nvPr>
        </p:nvSpPr>
        <p:spPr>
          <a:xfrm>
            <a:off x="-6191" y="450177"/>
            <a:ext cx="9148711" cy="1072299"/>
          </a:xfrm>
          <a:noFill/>
          <a:ln>
            <a:noFill/>
          </a:ln>
        </p:spPr>
        <p:txBody>
          <a:bodyPr>
            <a:normAutofit/>
          </a:bodyPr>
          <a:lstStyle/>
          <a:p>
            <a:r>
              <a:rPr lang="en-US" sz="4000"/>
              <a:t>CDEIO</a:t>
            </a:r>
          </a:p>
        </p:txBody>
      </p:sp>
    </p:spTree>
    <p:extLst>
      <p:ext uri="{BB962C8B-B14F-4D97-AF65-F5344CB8AC3E}">
        <p14:creationId xmlns:p14="http://schemas.microsoft.com/office/powerpoint/2010/main" val="266993641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E2C5-6FF7-4F86-9109-3833443D621C}"/>
              </a:ext>
            </a:extLst>
          </p:cNvPr>
          <p:cNvSpPr>
            <a:spLocks noGrp="1"/>
          </p:cNvSpPr>
          <p:nvPr>
            <p:ph type="title"/>
          </p:nvPr>
        </p:nvSpPr>
        <p:spPr>
          <a:xfrm>
            <a:off x="431321" y="535010"/>
            <a:ext cx="8229600" cy="1252728"/>
          </a:xfrm>
        </p:spPr>
        <p:txBody>
          <a:bodyPr>
            <a:normAutofit fontScale="90000"/>
          </a:bodyPr>
          <a:lstStyle/>
          <a:p>
            <a:r>
              <a:rPr lang="en-US"/>
              <a:t>CDEIO Workshops: faculty, students, and staff</a:t>
            </a:r>
          </a:p>
        </p:txBody>
      </p:sp>
      <p:sp>
        <p:nvSpPr>
          <p:cNvPr id="3" name="Text Placeholder 2">
            <a:extLst>
              <a:ext uri="{FF2B5EF4-FFF2-40B4-BE49-F238E27FC236}">
                <a16:creationId xmlns:a16="http://schemas.microsoft.com/office/drawing/2014/main" id="{FBD10660-54EC-4FE0-8C3F-9822B8C38E00}"/>
              </a:ext>
            </a:extLst>
          </p:cNvPr>
          <p:cNvSpPr>
            <a:spLocks noGrp="1"/>
          </p:cNvSpPr>
          <p:nvPr>
            <p:ph type="body" idx="1"/>
          </p:nvPr>
        </p:nvSpPr>
        <p:spPr>
          <a:xfrm>
            <a:off x="77638" y="1905000"/>
            <a:ext cx="8971471" cy="4221163"/>
          </a:xfrm>
        </p:spPr>
        <p:txBody>
          <a:bodyPr>
            <a:normAutofit fontScale="92500"/>
          </a:bodyPr>
          <a:lstStyle/>
          <a:p>
            <a:r>
              <a:rPr lang="en-US" dirty="0"/>
              <a:t>Culturally Responsive Pedagogy </a:t>
            </a:r>
          </a:p>
          <a:p>
            <a:r>
              <a:rPr lang="en-US" dirty="0"/>
              <a:t>Positionality/Cultural Competency </a:t>
            </a:r>
          </a:p>
          <a:p>
            <a:r>
              <a:rPr lang="en-US" dirty="0"/>
              <a:t>Inclusive Community and Team Building</a:t>
            </a:r>
          </a:p>
          <a:p>
            <a:r>
              <a:rPr lang="en-US" dirty="0"/>
              <a:t>Inclusion at Wooster (HR)</a:t>
            </a:r>
          </a:p>
          <a:p>
            <a:r>
              <a:rPr lang="en-US" dirty="0"/>
              <a:t>Inclusive Anti-Bias Hiring Practices Faculty/Staff </a:t>
            </a:r>
          </a:p>
          <a:p>
            <a:r>
              <a:rPr lang="en-US" dirty="0"/>
              <a:t>Implicit bias, microaggressions, race/class privilege</a:t>
            </a:r>
          </a:p>
          <a:p>
            <a:r>
              <a:rPr lang="en-US" dirty="0"/>
              <a:t>Academic Transitions (for international students)</a:t>
            </a:r>
          </a:p>
          <a:p>
            <a:endParaRPr lang="en-US" dirty="0"/>
          </a:p>
        </p:txBody>
      </p:sp>
    </p:spTree>
    <p:extLst>
      <p:ext uri="{BB962C8B-B14F-4D97-AF65-F5344CB8AC3E}">
        <p14:creationId xmlns:p14="http://schemas.microsoft.com/office/powerpoint/2010/main" val="233379992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70AF5A27-B0B5-164E-BE03-DCDC611F12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3075781"/>
            <a:ext cx="6858000" cy="1955800"/>
          </a:xfrm>
        </p:spPr>
      </p:pic>
      <p:sp>
        <p:nvSpPr>
          <p:cNvPr id="4" name="Title 3">
            <a:extLst>
              <a:ext uri="{FF2B5EF4-FFF2-40B4-BE49-F238E27FC236}">
                <a16:creationId xmlns:a16="http://schemas.microsoft.com/office/drawing/2014/main" id="{2229CCAE-BEC9-45E1-B279-B9D98CB35131}"/>
              </a:ext>
            </a:extLst>
          </p:cNvPr>
          <p:cNvSpPr>
            <a:spLocks noGrp="1"/>
          </p:cNvSpPr>
          <p:nvPr>
            <p:ph type="title"/>
          </p:nvPr>
        </p:nvSpPr>
        <p:spPr/>
        <p:txBody>
          <a:bodyPr>
            <a:normAutofit/>
          </a:bodyPr>
          <a:lstStyle/>
          <a:p>
            <a:r>
              <a:rPr lang="en-US" dirty="0"/>
              <a:t>Where we’re ahead:</a:t>
            </a:r>
          </a:p>
        </p:txBody>
      </p:sp>
      <p:sp>
        <p:nvSpPr>
          <p:cNvPr id="6" name="Content Placeholder 5">
            <a:extLst>
              <a:ext uri="{FF2B5EF4-FFF2-40B4-BE49-F238E27FC236}">
                <a16:creationId xmlns:a16="http://schemas.microsoft.com/office/drawing/2014/main" id="{C5EF9E11-168B-4F44-839B-11ADA8E3F2BA}"/>
              </a:ext>
            </a:extLst>
          </p:cNvPr>
          <p:cNvSpPr>
            <a:spLocks noGrp="1"/>
          </p:cNvSpPr>
          <p:nvPr>
            <p:ph idx="10"/>
          </p:nvPr>
        </p:nvSpPr>
        <p:spPr/>
        <p:txBody>
          <a:bodyPr>
            <a:noAutofit/>
          </a:bodyPr>
          <a:lstStyle/>
          <a:p>
            <a:pPr indent="-285750"/>
            <a:r>
              <a:rPr lang="en-US" sz="1600" dirty="0"/>
              <a:t>Institutional and historical top-level commitment to equity since its founding in 1866</a:t>
            </a:r>
          </a:p>
          <a:p>
            <a:pPr indent="-285750"/>
            <a:r>
              <a:rPr lang="en-US" sz="1600" dirty="0"/>
              <a:t>Center for Diversity and Inclusion, Posse Program, Perry-Williams post-doctoral fellow program, Allen Scholars, PLAID Program (for first-generation, limited-income students)</a:t>
            </a:r>
          </a:p>
          <a:p>
            <a:pPr indent="-285750"/>
            <a:r>
              <a:rPr lang="en-US" sz="1600" dirty="0"/>
              <a:t>Diversity, Equity, and Inclusion Strategic Plan in 2017: </a:t>
            </a:r>
          </a:p>
          <a:p>
            <a:pPr lvl="1"/>
            <a:r>
              <a:rPr lang="en-US" sz="1600" dirty="0"/>
              <a:t>board-endorsed plan to increase diversity of students, staff, and faculty</a:t>
            </a:r>
          </a:p>
          <a:p>
            <a:pPr lvl="1"/>
            <a:r>
              <a:rPr lang="en-US" sz="1600" dirty="0"/>
              <a:t>support historically marginalized students, faculty, and staff</a:t>
            </a:r>
          </a:p>
          <a:p>
            <a:pPr lvl="1"/>
            <a:r>
              <a:rPr lang="en-US" sz="1600" dirty="0"/>
              <a:t>train all community members to promote equitable and inclusive living and learning spaces</a:t>
            </a:r>
          </a:p>
          <a:p>
            <a:r>
              <a:rPr lang="en-US" sz="1600" dirty="0"/>
              <a:t>Creation of CDEIO position (started June 2019)</a:t>
            </a:r>
          </a:p>
          <a:p>
            <a:r>
              <a:rPr lang="en-US" sz="1600" dirty="0"/>
              <a:t>Curricular changes – course </a:t>
            </a:r>
            <a:r>
              <a:rPr lang="en-US" sz="1600" dirty="0">
                <a:solidFill>
                  <a:schemeClr val="bg2"/>
                </a:solidFill>
              </a:rPr>
              <a:t>requirements</a:t>
            </a:r>
            <a:r>
              <a:rPr lang="en-US" sz="1600" dirty="0">
                <a:solidFill>
                  <a:schemeClr val="accent1"/>
                </a:solidFill>
              </a:rPr>
              <a:t> </a:t>
            </a:r>
            <a:r>
              <a:rPr lang="en-US" sz="1600" dirty="0"/>
              <a:t>in Diversity, Power &amp; Privilege, Social Justice, and Global Engagement</a:t>
            </a:r>
          </a:p>
          <a:p>
            <a:r>
              <a:rPr lang="en-US" sz="1600" dirty="0"/>
              <a:t>Faculty support of Inclusive Pedagogies</a:t>
            </a:r>
          </a:p>
        </p:txBody>
      </p:sp>
    </p:spTree>
    <p:extLst>
      <p:ext uri="{BB962C8B-B14F-4D97-AF65-F5344CB8AC3E}">
        <p14:creationId xmlns:p14="http://schemas.microsoft.com/office/powerpoint/2010/main" val="378607573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07780-08D4-4298-8CC1-198A3CD78088}"/>
              </a:ext>
            </a:extLst>
          </p:cNvPr>
          <p:cNvSpPr>
            <a:spLocks noGrp="1"/>
          </p:cNvSpPr>
          <p:nvPr>
            <p:ph type="title"/>
          </p:nvPr>
        </p:nvSpPr>
        <p:spPr>
          <a:xfrm>
            <a:off x="457200" y="597237"/>
            <a:ext cx="8229600" cy="1252728"/>
          </a:xfrm>
        </p:spPr>
        <p:txBody>
          <a:bodyPr>
            <a:normAutofit fontScale="90000"/>
          </a:bodyPr>
          <a:lstStyle/>
          <a:p>
            <a:r>
              <a:rPr lang="en-US" dirty="0"/>
              <a:t>DEISP – </a:t>
            </a:r>
            <a:br>
              <a:rPr lang="en-US" dirty="0"/>
            </a:br>
            <a:r>
              <a:rPr lang="en-US" dirty="0"/>
              <a:t>What is started:</a:t>
            </a:r>
          </a:p>
        </p:txBody>
      </p:sp>
      <p:sp>
        <p:nvSpPr>
          <p:cNvPr id="3" name="Text Placeholder 2">
            <a:extLst>
              <a:ext uri="{FF2B5EF4-FFF2-40B4-BE49-F238E27FC236}">
                <a16:creationId xmlns:a16="http://schemas.microsoft.com/office/drawing/2014/main" id="{A92C682B-B8F4-40EE-ABD0-9A0FD7D6A292}"/>
              </a:ext>
            </a:extLst>
          </p:cNvPr>
          <p:cNvSpPr>
            <a:spLocks noGrp="1"/>
          </p:cNvSpPr>
          <p:nvPr>
            <p:ph type="body" idx="1"/>
          </p:nvPr>
        </p:nvSpPr>
        <p:spPr>
          <a:xfrm>
            <a:off x="92467" y="1489753"/>
            <a:ext cx="8743308" cy="4982966"/>
          </a:xfrm>
        </p:spPr>
        <p:txBody>
          <a:bodyPr>
            <a:normAutofit fontScale="40000" lnSpcReduction="20000"/>
          </a:bodyPr>
          <a:lstStyle/>
          <a:p>
            <a:pPr marL="1085850" lvl="1" indent="-514350">
              <a:buFont typeface="+mj-lt"/>
              <a:buAutoNum type="arabicPeriod"/>
            </a:pPr>
            <a:endParaRPr lang="en-US" sz="2500" dirty="0">
              <a:solidFill>
                <a:srgbClr val="000000"/>
              </a:solidFill>
            </a:endParaRPr>
          </a:p>
          <a:p>
            <a:pPr marL="628650" indent="-514350">
              <a:buFont typeface="+mj-lt"/>
              <a:buAutoNum type="arabicPeriod"/>
            </a:pPr>
            <a:r>
              <a:rPr lang="en-US" sz="4000" dirty="0">
                <a:latin typeface="+mj-lt"/>
              </a:rPr>
              <a:t>Anti-bias actions</a:t>
            </a:r>
          </a:p>
          <a:p>
            <a:pPr marL="1085850" lvl="1" indent="-514350">
              <a:buFont typeface="+mj-lt"/>
              <a:buAutoNum type="alphaLcParenR"/>
            </a:pPr>
            <a:r>
              <a:rPr lang="en-US" sz="4000" dirty="0">
                <a:solidFill>
                  <a:srgbClr val="000000"/>
                </a:solidFill>
                <a:latin typeface="+mj-lt"/>
                <a:cs typeface="Calibri" panose="020F0502020204030204" pitchFamily="34" charset="0"/>
              </a:rPr>
              <a:t>Create committee of students, staff and faculty to advise on diversity, equity and inclusion and coordinate programming opportunities – Inclusion Action Team</a:t>
            </a:r>
            <a:endParaRPr lang="en-US" sz="4000" dirty="0">
              <a:latin typeface="+mj-lt"/>
            </a:endParaRPr>
          </a:p>
          <a:p>
            <a:pPr marL="1085850" lvl="1" indent="-514350">
              <a:buFont typeface="+mj-lt"/>
              <a:buAutoNum type="alphaLcParenR"/>
            </a:pPr>
            <a:r>
              <a:rPr lang="en-US" sz="4000" dirty="0">
                <a:latin typeface="+mj-lt"/>
              </a:rPr>
              <a:t>The Teaching Staff and Tenure Committee (TST) will consider ways of including diversity, equity and inclusion efforts in faculty reviews and biannual reporting (started 2017-18, ongoing) </a:t>
            </a:r>
          </a:p>
          <a:p>
            <a:pPr marL="1085850" lvl="1" indent="-514350">
              <a:buFont typeface="+mj-lt"/>
              <a:buAutoNum type="alphaLcParenR"/>
            </a:pPr>
            <a:r>
              <a:rPr lang="en-US" sz="4000" dirty="0">
                <a:latin typeface="+mj-lt"/>
              </a:rPr>
              <a:t>The Educational Policy Committee (EPC) will develop ways for academic departments and programs to include diversity, equity and inclusion in goals within their annual plans and assessments, and in external reviews (begun 2018, ongoing). </a:t>
            </a:r>
          </a:p>
          <a:p>
            <a:pPr marL="1085850" lvl="1" indent="-514350">
              <a:buFont typeface="+mj-lt"/>
              <a:buAutoNum type="alphaLcParenR"/>
            </a:pPr>
            <a:r>
              <a:rPr lang="en-US" sz="4000" dirty="0">
                <a:latin typeface="+mj-lt"/>
              </a:rPr>
              <a:t>Cabinet will collaborate with others to develop ways for non-academic departments to do so (begun 2018, ongoing). </a:t>
            </a:r>
          </a:p>
          <a:p>
            <a:pPr marL="628650" indent="-514350">
              <a:buFont typeface="+mj-lt"/>
              <a:buAutoNum type="arabicPeriod"/>
            </a:pPr>
            <a:r>
              <a:rPr lang="en-US" sz="4000" dirty="0">
                <a:solidFill>
                  <a:srgbClr val="000000"/>
                </a:solidFill>
                <a:latin typeface="+mj-lt"/>
              </a:rPr>
              <a:t>Communications</a:t>
            </a:r>
          </a:p>
          <a:p>
            <a:pPr marL="1085850" lvl="1" indent="-514350">
              <a:buFont typeface="+mj-lt"/>
              <a:buAutoNum type="alphaLcParenR"/>
            </a:pPr>
            <a:r>
              <a:rPr lang="en-US" sz="4000" dirty="0">
                <a:solidFill>
                  <a:srgbClr val="000000"/>
                </a:solidFill>
                <a:latin typeface="+mj-lt"/>
              </a:rPr>
              <a:t>Report annually to the community (February and May 2018, March and October 2019)</a:t>
            </a:r>
          </a:p>
          <a:p>
            <a:pPr marL="1085850" lvl="1" indent="-514350">
              <a:buFont typeface="+mj-lt"/>
              <a:buAutoNum type="alphaLcParenR"/>
            </a:pPr>
            <a:r>
              <a:rPr lang="en-US" sz="4000" dirty="0">
                <a:solidFill>
                  <a:srgbClr val="000000"/>
                </a:solidFill>
                <a:latin typeface="+mj-lt"/>
              </a:rPr>
              <a:t>Review online and other materials to ensure high-quality information for prospective students, faculty and staff regarding diversity, equity and inclusion (begun 2017-18) </a:t>
            </a:r>
          </a:p>
          <a:p>
            <a:pPr marL="1085850" lvl="1" indent="-514350">
              <a:buFont typeface="+mj-lt"/>
              <a:buAutoNum type="alphaLcParenR"/>
            </a:pPr>
            <a:r>
              <a:rPr lang="en-US" sz="4000" dirty="0">
                <a:latin typeface="+mj-lt"/>
              </a:rPr>
              <a:t>Coordinate and advertise diversity and equity-related programming across campus to all constituencies (begun 2017, ongoing) </a:t>
            </a:r>
            <a:endParaRPr lang="en-US" sz="4000" dirty="0">
              <a:solidFill>
                <a:srgbClr val="000000"/>
              </a:solidFill>
              <a:latin typeface="+mj-lt"/>
            </a:endParaRPr>
          </a:p>
          <a:p>
            <a:pPr marL="628650" indent="-514350">
              <a:buFont typeface="+mj-lt"/>
              <a:buAutoNum type="arabicPeriod"/>
            </a:pPr>
            <a:endParaRPr lang="en-US" dirty="0">
              <a:solidFill>
                <a:srgbClr val="000000"/>
              </a:solidFill>
              <a:latin typeface="+mj-lt"/>
            </a:endParaRPr>
          </a:p>
          <a:p>
            <a:endParaRPr lang="en-US" dirty="0"/>
          </a:p>
        </p:txBody>
      </p:sp>
    </p:spTree>
    <p:extLst>
      <p:ext uri="{BB962C8B-B14F-4D97-AF65-F5344CB8AC3E}">
        <p14:creationId xmlns:p14="http://schemas.microsoft.com/office/powerpoint/2010/main" val="2403604801"/>
      </p:ext>
    </p:extLst>
  </p:cSld>
  <p:clrMapOvr>
    <a:masterClrMapping/>
  </p:clrMapOvr>
  <p:transition spd="slow">
    <p:wipe/>
  </p:transition>
</p:sld>
</file>

<file path=ppt/theme/theme1.xml><?xml version="1.0" encoding="utf-8"?>
<a:theme xmlns:a="http://schemas.openxmlformats.org/drawingml/2006/main" name="CoW- White">
  <a:themeElements>
    <a:clrScheme name="College of Wooster">
      <a:dk1>
        <a:srgbClr val="000000"/>
      </a:dk1>
      <a:lt1>
        <a:srgbClr val="FFFFFF"/>
      </a:lt1>
      <a:dk2>
        <a:srgbClr val="000000"/>
      </a:dk2>
      <a:lt2>
        <a:srgbClr val="EEECE1"/>
      </a:lt2>
      <a:accent1>
        <a:srgbClr val="FFCC00"/>
      </a:accent1>
      <a:accent2>
        <a:srgbClr val="BF0000"/>
      </a:accent2>
      <a:accent3>
        <a:srgbClr val="000000"/>
      </a:accent3>
      <a:accent4>
        <a:srgbClr val="FFFFFF"/>
      </a:accent4>
      <a:accent5>
        <a:srgbClr val="FFCC00"/>
      </a:accent5>
      <a:accent6>
        <a:srgbClr val="BF0000"/>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0295B30BCCFA458630F9A9A95562F1" ma:contentTypeVersion="12" ma:contentTypeDescription="Create a new document." ma:contentTypeScope="" ma:versionID="ee49d8a30b51fd2532322b404ed81646">
  <xsd:schema xmlns:xsd="http://www.w3.org/2001/XMLSchema" xmlns:xs="http://www.w3.org/2001/XMLSchema" xmlns:p="http://schemas.microsoft.com/office/2006/metadata/properties" xmlns:ns3="cf97a2c7-e163-4985-b54a-157e9198d406" xmlns:ns4="1b9bdd80-e415-45eb-b518-3fb3d8d6a313" targetNamespace="http://schemas.microsoft.com/office/2006/metadata/properties" ma:root="true" ma:fieldsID="d2a9351edc253c1ff00957bd469ab179" ns3:_="" ns4:_="">
    <xsd:import namespace="cf97a2c7-e163-4985-b54a-157e9198d406"/>
    <xsd:import namespace="1b9bdd80-e415-45eb-b518-3fb3d8d6a31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97a2c7-e163-4985-b54a-157e9198d4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9bdd80-e415-45eb-b518-3fb3d8d6a31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3819D-96D3-4B8F-B0A2-632C2F9A6A15}">
  <ds:schemaRefs>
    <ds:schemaRef ds:uri="http://purl.org/dc/dcmitype/"/>
    <ds:schemaRef ds:uri="http://schemas.microsoft.com/office/infopath/2007/PartnerControls"/>
    <ds:schemaRef ds:uri="1b9bdd80-e415-45eb-b518-3fb3d8d6a313"/>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f97a2c7-e163-4985-b54a-157e9198d406"/>
    <ds:schemaRef ds:uri="http://www.w3.org/XML/1998/namespace"/>
  </ds:schemaRefs>
</ds:datastoreItem>
</file>

<file path=customXml/itemProps2.xml><?xml version="1.0" encoding="utf-8"?>
<ds:datastoreItem xmlns:ds="http://schemas.openxmlformats.org/officeDocument/2006/customXml" ds:itemID="{D8B0A24D-C391-48E0-A033-0872409DED50}">
  <ds:schemaRefs>
    <ds:schemaRef ds:uri="http://schemas.microsoft.com/sharepoint/v3/contenttype/forms"/>
  </ds:schemaRefs>
</ds:datastoreItem>
</file>

<file path=customXml/itemProps3.xml><?xml version="1.0" encoding="utf-8"?>
<ds:datastoreItem xmlns:ds="http://schemas.openxmlformats.org/officeDocument/2006/customXml" ds:itemID="{C383547A-C199-4851-8769-DA9504E37E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97a2c7-e163-4985-b54a-157e9198d406"/>
    <ds:schemaRef ds:uri="1b9bdd80-e415-45eb-b518-3fb3d8d6a3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145</TotalTime>
  <Words>774</Words>
  <Application>Microsoft Office PowerPoint</Application>
  <PresentationFormat>On-screen Show (4:3)</PresentationFormat>
  <Paragraphs>138</Paragraphs>
  <Slides>16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Calibri</vt:lpstr>
      <vt:lpstr>Palatino Linotype</vt:lpstr>
      <vt:lpstr>CoW- White</vt:lpstr>
      <vt:lpstr>Community Report on Diversity, Equity, and Inclusion  The College of Wooster October 2019</vt:lpstr>
      <vt:lpstr>How Did We Get Here? </vt:lpstr>
      <vt:lpstr>DEI Strategic Plan endorsed by Cabinet/BOT</vt:lpstr>
      <vt:lpstr>A New CDI </vt:lpstr>
      <vt:lpstr>Center for Diversity &amp; Inclusion (CDI) Directors</vt:lpstr>
      <vt:lpstr>CDEIO</vt:lpstr>
      <vt:lpstr>CDEIO Workshops: faculty, students, and staff</vt:lpstr>
      <vt:lpstr>Where we’re ahead:</vt:lpstr>
      <vt:lpstr>DEISP –  What is started:</vt:lpstr>
      <vt:lpstr>DEISP – continued…</vt:lpstr>
      <vt:lpstr>DEISP - continued</vt:lpstr>
      <vt:lpstr>In addition - 1</vt:lpstr>
      <vt:lpstr>In addition - 2</vt:lpstr>
      <vt:lpstr>In addition - 3</vt:lpstr>
      <vt:lpstr>Long-term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Imperative of Diversity  in Higher Education Alumni Weekend June 2019</dc:title>
  <dc:creator>Anna Duke</dc:creator>
  <cp:lastModifiedBy>Ivonne M. García</cp:lastModifiedBy>
  <cp:revision>8</cp:revision>
  <cp:lastPrinted>2019-10-21T22:27:14Z</cp:lastPrinted>
  <dcterms:created xsi:type="dcterms:W3CDTF">2019-01-31T18:57:51Z</dcterms:created>
  <dcterms:modified xsi:type="dcterms:W3CDTF">2019-10-23T21:06:01Z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0x010100BF0295B30BCCFA458630F9A9A95562F1</vt:lpwstr>
  </property>
  <property fmtid="{D5CDD505-2E9C-101B-9397-08002B2CF9AE}" pid="3" name="Purpose">
    <vt:lpwstr>Policy</vt:lpwstr>
  </property>
</Properties>
</file>